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24.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0.xml" ContentType="application/vnd.openxmlformats-officedocument.presentationml.notesSlide+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1" r:id="rId2"/>
    <p:sldId id="302" r:id="rId3"/>
    <p:sldId id="284" r:id="rId4"/>
    <p:sldId id="256" r:id="rId5"/>
    <p:sldId id="303" r:id="rId6"/>
    <p:sldId id="285" r:id="rId7"/>
    <p:sldId id="298" r:id="rId8"/>
    <p:sldId id="306" r:id="rId9"/>
    <p:sldId id="260" r:id="rId10"/>
    <p:sldId id="288" r:id="rId11"/>
    <p:sldId id="280" r:id="rId12"/>
    <p:sldId id="259" r:id="rId13"/>
    <p:sldId id="261" r:id="rId14"/>
    <p:sldId id="262" r:id="rId15"/>
    <p:sldId id="263" r:id="rId16"/>
    <p:sldId id="264" r:id="rId17"/>
    <p:sldId id="265" r:id="rId18"/>
    <p:sldId id="266" r:id="rId19"/>
    <p:sldId id="268" r:id="rId20"/>
    <p:sldId id="269" r:id="rId21"/>
    <p:sldId id="307" r:id="rId22"/>
    <p:sldId id="311" r:id="rId23"/>
    <p:sldId id="312" r:id="rId24"/>
    <p:sldId id="270" r:id="rId25"/>
    <p:sldId id="271" r:id="rId26"/>
    <p:sldId id="272" r:id="rId27"/>
    <p:sldId id="274" r:id="rId28"/>
    <p:sldId id="289" r:id="rId29"/>
    <p:sldId id="275" r:id="rId30"/>
    <p:sldId id="276" r:id="rId31"/>
    <p:sldId id="277" r:id="rId32"/>
    <p:sldId id="278" r:id="rId33"/>
    <p:sldId id="314" r:id="rId34"/>
    <p:sldId id="309" r:id="rId35"/>
    <p:sldId id="310" r:id="rId36"/>
    <p:sldId id="281" r:id="rId37"/>
    <p:sldId id="299" r:id="rId38"/>
    <p:sldId id="286" r:id="rId39"/>
  </p:sldIdLst>
  <p:sldSz cx="10058400" cy="7315200"/>
  <p:notesSz cx="7010400" cy="92964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ckett, Sam" initials="BS" lastIdx="0" clrIdx="0">
    <p:extLst>
      <p:ext uri="{19B8F6BF-5375-455C-9EA6-DF929625EA0E}">
        <p15:presenceInfo xmlns:p15="http://schemas.microsoft.com/office/powerpoint/2012/main" userId="S-1-5-21-798454838-595072805-1849977318-1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509"/>
    <a:srgbClr val="F3E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6163" autoAdjust="0"/>
  </p:normalViewPr>
  <p:slideViewPr>
    <p:cSldViewPr>
      <p:cViewPr varScale="1">
        <p:scale>
          <a:sx n="61" d="100"/>
          <a:sy n="61" d="100"/>
        </p:scale>
        <p:origin x="1560" y="72"/>
      </p:cViewPr>
      <p:guideLst>
        <p:guide orient="horz" pos="2304"/>
        <p:guide pos="31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9A899D-5743-47B7-91D2-A96C8458B0BF}" type="datetimeFigureOut">
              <a:rPr lang="en-US" smtClean="0"/>
              <a:pPr/>
              <a:t>12/3/2018</a:t>
            </a:fld>
            <a:endParaRPr lang="en-US"/>
          </a:p>
        </p:txBody>
      </p:sp>
      <p:sp>
        <p:nvSpPr>
          <p:cNvPr id="4" name="Slide Image Placeholder 3"/>
          <p:cNvSpPr>
            <a:spLocks noGrp="1" noRot="1" noChangeAspect="1"/>
          </p:cNvSpPr>
          <p:nvPr>
            <p:ph type="sldImg" idx="2"/>
          </p:nvPr>
        </p:nvSpPr>
        <p:spPr>
          <a:xfrm>
            <a:off x="1108075" y="696913"/>
            <a:ext cx="47942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0B8871-37AD-4CAF-868B-A54E26AD73FE}" type="slidenum">
              <a:rPr lang="en-US" smtClean="0"/>
              <a:pPr/>
              <a:t>‹#›</a:t>
            </a:fld>
            <a:endParaRPr lang="en-US"/>
          </a:p>
        </p:txBody>
      </p:sp>
    </p:spTree>
    <p:extLst>
      <p:ext uri="{BB962C8B-B14F-4D97-AF65-F5344CB8AC3E}">
        <p14:creationId xmlns:p14="http://schemas.microsoft.com/office/powerpoint/2010/main" val="3877441941"/>
      </p:ext>
    </p:extLst>
  </p:cSld>
  <p:clrMap bg1="lt1" tx1="dk1" bg2="lt2" tx2="dk2" accent1="accent1" accent2="accent2" accent3="accent3" accent4="accent4" accent5="accent5" accent6="accent6" hlink="hlink" folHlink="folHlink"/>
  <p:notesStyle>
    <a:lvl1pPr marL="0" algn="l" defTabSz="992764" rtl="0" eaLnBrk="1" latinLnBrk="0" hangingPunct="1">
      <a:defRPr sz="1300" kern="1200">
        <a:solidFill>
          <a:schemeClr val="tx1"/>
        </a:solidFill>
        <a:latin typeface="+mn-lt"/>
        <a:ea typeface="+mn-ea"/>
        <a:cs typeface="+mn-cs"/>
      </a:defRPr>
    </a:lvl1pPr>
    <a:lvl2pPr marL="496382" algn="l" defTabSz="992764" rtl="0" eaLnBrk="1" latinLnBrk="0" hangingPunct="1">
      <a:defRPr sz="1300" kern="1200">
        <a:solidFill>
          <a:schemeClr val="tx1"/>
        </a:solidFill>
        <a:latin typeface="+mn-lt"/>
        <a:ea typeface="+mn-ea"/>
        <a:cs typeface="+mn-cs"/>
      </a:defRPr>
    </a:lvl2pPr>
    <a:lvl3pPr marL="992764" algn="l" defTabSz="992764" rtl="0" eaLnBrk="1" latinLnBrk="0" hangingPunct="1">
      <a:defRPr sz="1300" kern="1200">
        <a:solidFill>
          <a:schemeClr val="tx1"/>
        </a:solidFill>
        <a:latin typeface="+mn-lt"/>
        <a:ea typeface="+mn-ea"/>
        <a:cs typeface="+mn-cs"/>
      </a:defRPr>
    </a:lvl3pPr>
    <a:lvl4pPr marL="1489146" algn="l" defTabSz="992764" rtl="0" eaLnBrk="1" latinLnBrk="0" hangingPunct="1">
      <a:defRPr sz="1300" kern="1200">
        <a:solidFill>
          <a:schemeClr val="tx1"/>
        </a:solidFill>
        <a:latin typeface="+mn-lt"/>
        <a:ea typeface="+mn-ea"/>
        <a:cs typeface="+mn-cs"/>
      </a:defRPr>
    </a:lvl4pPr>
    <a:lvl5pPr marL="1985528" algn="l" defTabSz="992764" rtl="0" eaLnBrk="1" latinLnBrk="0" hangingPunct="1">
      <a:defRPr sz="1300" kern="1200">
        <a:solidFill>
          <a:schemeClr val="tx1"/>
        </a:solidFill>
        <a:latin typeface="+mn-lt"/>
        <a:ea typeface="+mn-ea"/>
        <a:cs typeface="+mn-cs"/>
      </a:defRPr>
    </a:lvl5pPr>
    <a:lvl6pPr marL="2481910" algn="l" defTabSz="992764" rtl="0" eaLnBrk="1" latinLnBrk="0" hangingPunct="1">
      <a:defRPr sz="1300" kern="1200">
        <a:solidFill>
          <a:schemeClr val="tx1"/>
        </a:solidFill>
        <a:latin typeface="+mn-lt"/>
        <a:ea typeface="+mn-ea"/>
        <a:cs typeface="+mn-cs"/>
      </a:defRPr>
    </a:lvl6pPr>
    <a:lvl7pPr marL="2978292" algn="l" defTabSz="992764" rtl="0" eaLnBrk="1" latinLnBrk="0" hangingPunct="1">
      <a:defRPr sz="1300" kern="1200">
        <a:solidFill>
          <a:schemeClr val="tx1"/>
        </a:solidFill>
        <a:latin typeface="+mn-lt"/>
        <a:ea typeface="+mn-ea"/>
        <a:cs typeface="+mn-cs"/>
      </a:defRPr>
    </a:lvl7pPr>
    <a:lvl8pPr marL="3474674" algn="l" defTabSz="992764" rtl="0" eaLnBrk="1" latinLnBrk="0" hangingPunct="1">
      <a:defRPr sz="1300" kern="1200">
        <a:solidFill>
          <a:schemeClr val="tx1"/>
        </a:solidFill>
        <a:latin typeface="+mn-lt"/>
        <a:ea typeface="+mn-ea"/>
        <a:cs typeface="+mn-cs"/>
      </a:defRPr>
    </a:lvl8pPr>
    <a:lvl9pPr marL="3971056" algn="l" defTabSz="9927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attendees. Introductions.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a:t>
            </a:fld>
            <a:endParaRPr lang="en-US"/>
          </a:p>
        </p:txBody>
      </p:sp>
    </p:spTree>
    <p:extLst>
      <p:ext uri="{BB962C8B-B14F-4D97-AF65-F5344CB8AC3E}">
        <p14:creationId xmlns:p14="http://schemas.microsoft.com/office/powerpoint/2010/main" val="102099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 </a:t>
            </a:r>
            <a:r>
              <a:rPr lang="en-US" dirty="0" err="1" smtClean="0"/>
              <a:t>Lat</a:t>
            </a:r>
            <a:r>
              <a:rPr lang="en-US" dirty="0" smtClean="0"/>
              <a:t>/Long</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10</a:t>
            </a:fld>
            <a:endParaRPr lang="en-US"/>
          </a:p>
        </p:txBody>
      </p:sp>
    </p:spTree>
    <p:extLst>
      <p:ext uri="{BB962C8B-B14F-4D97-AF65-F5344CB8AC3E}">
        <p14:creationId xmlns:p14="http://schemas.microsoft.com/office/powerpoint/2010/main" val="348448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a:t>
            </a:r>
            <a:r>
              <a:rPr lang="en-US" baseline="0" dirty="0" smtClean="0"/>
              <a:t> updating authorized representative signature</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11</a:t>
            </a:fld>
            <a:endParaRPr lang="en-US"/>
          </a:p>
        </p:txBody>
      </p:sp>
    </p:spTree>
    <p:extLst>
      <p:ext uri="{BB962C8B-B14F-4D97-AF65-F5344CB8AC3E}">
        <p14:creationId xmlns:p14="http://schemas.microsoft.com/office/powerpoint/2010/main" val="409881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12</a:t>
            </a:fld>
            <a:endParaRPr lang="en-US"/>
          </a:p>
        </p:txBody>
      </p:sp>
    </p:spTree>
    <p:extLst>
      <p:ext uri="{BB962C8B-B14F-4D97-AF65-F5344CB8AC3E}">
        <p14:creationId xmlns:p14="http://schemas.microsoft.com/office/powerpoint/2010/main" val="312273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pending new State Defined</a:t>
            </a:r>
            <a:r>
              <a:rPr lang="en-US" baseline="0" dirty="0" smtClean="0"/>
              <a:t> fields – Facilities: 1. 3 yes/no questions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13</a:t>
            </a:fld>
            <a:endParaRPr lang="en-US"/>
          </a:p>
        </p:txBody>
      </p:sp>
    </p:spTree>
    <p:extLst>
      <p:ext uri="{BB962C8B-B14F-4D97-AF65-F5344CB8AC3E}">
        <p14:creationId xmlns:p14="http://schemas.microsoft.com/office/powerpoint/2010/main" val="361745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14</a:t>
            </a:fld>
            <a:endParaRPr lang="en-US"/>
          </a:p>
        </p:txBody>
      </p:sp>
    </p:spTree>
    <p:extLst>
      <p:ext uri="{BB962C8B-B14F-4D97-AF65-F5344CB8AC3E}">
        <p14:creationId xmlns:p14="http://schemas.microsoft.com/office/powerpoint/2010/main" val="420115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a:t>
            </a:r>
            <a:r>
              <a:rPr lang="en-US" baseline="0" dirty="0" smtClean="0"/>
              <a:t> how to edit contact info</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15</a:t>
            </a:fld>
            <a:endParaRPr lang="en-US"/>
          </a:p>
        </p:txBody>
      </p:sp>
    </p:spTree>
    <p:extLst>
      <p:ext uri="{BB962C8B-B14F-4D97-AF65-F5344CB8AC3E}">
        <p14:creationId xmlns:p14="http://schemas.microsoft.com/office/powerpoint/2010/main" val="270061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required</a:t>
            </a:r>
            <a:r>
              <a:rPr lang="en-US" baseline="0" dirty="0" smtClean="0"/>
              <a:t> contact data</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16</a:t>
            </a:fld>
            <a:endParaRPr lang="en-US"/>
          </a:p>
        </p:txBody>
      </p:sp>
    </p:spTree>
    <p:extLst>
      <p:ext uri="{BB962C8B-B14F-4D97-AF65-F5344CB8AC3E}">
        <p14:creationId xmlns:p14="http://schemas.microsoft.com/office/powerpoint/2010/main" val="202796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minimum requirements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17</a:t>
            </a:fld>
            <a:endParaRPr lang="en-US"/>
          </a:p>
        </p:txBody>
      </p:sp>
    </p:spTree>
    <p:extLst>
      <p:ext uri="{BB962C8B-B14F-4D97-AF65-F5344CB8AC3E}">
        <p14:creationId xmlns:p14="http://schemas.microsoft.com/office/powerpoint/2010/main" val="1094758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adding to more than one</a:t>
            </a:r>
            <a:r>
              <a:rPr lang="en-US" baseline="0" dirty="0" smtClean="0"/>
              <a:t> facility or adding same contact with different designation (ex. Emergency and Tier II) to same facility.</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18</a:t>
            </a:fld>
            <a:endParaRPr lang="en-US"/>
          </a:p>
        </p:txBody>
      </p:sp>
    </p:spTree>
    <p:extLst>
      <p:ext uri="{BB962C8B-B14F-4D97-AF65-F5344CB8AC3E}">
        <p14:creationId xmlns:p14="http://schemas.microsoft.com/office/powerpoint/2010/main" val="244978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a:t>
            </a:r>
            <a:r>
              <a:rPr lang="en-US" baseline="0" dirty="0" smtClean="0"/>
              <a:t> to edit existing chemical info</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19</a:t>
            </a:fld>
            <a:endParaRPr lang="en-US"/>
          </a:p>
        </p:txBody>
      </p:sp>
    </p:spTree>
    <p:extLst>
      <p:ext uri="{BB962C8B-B14F-4D97-AF65-F5344CB8AC3E}">
        <p14:creationId xmlns:p14="http://schemas.microsoft.com/office/powerpoint/2010/main" val="209345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brought</a:t>
            </a:r>
            <a:r>
              <a:rPr lang="en-US" baseline="0" dirty="0" smtClean="0"/>
              <a:t> your laptop, please type this link into your web browser to go to E-Plan.</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a:t>
            </a:fld>
            <a:endParaRPr lang="en-US"/>
          </a:p>
        </p:txBody>
      </p:sp>
    </p:spTree>
    <p:extLst>
      <p:ext uri="{BB962C8B-B14F-4D97-AF65-F5344CB8AC3E}">
        <p14:creationId xmlns:p14="http://schemas.microsoft.com/office/powerpoint/2010/main" val="412108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*Animation* Discuss EHS designation </a:t>
            </a:r>
          </a:p>
          <a:p>
            <a:endParaRPr lang="en-US" dirty="0" smtClean="0"/>
          </a:p>
          <a:p>
            <a:r>
              <a:rPr lang="en-US" dirty="0" smtClean="0"/>
              <a:t>*Animation* and reporting in pounds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new EPA physical and health hazard reporting requirements. Not currently in E-Plan,</a:t>
            </a:r>
            <a:r>
              <a:rPr lang="en-US" baseline="0" dirty="0" smtClean="0"/>
              <a:t> but will likely be there for 2017 filing.</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21</a:t>
            </a:fld>
            <a:endParaRPr lang="en-US"/>
          </a:p>
        </p:txBody>
      </p:sp>
    </p:spTree>
    <p:extLst>
      <p:ext uri="{BB962C8B-B14F-4D97-AF65-F5344CB8AC3E}">
        <p14:creationId xmlns:p14="http://schemas.microsoft.com/office/powerpoint/2010/main" val="265190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22</a:t>
            </a:fld>
            <a:endParaRPr lang="en-US"/>
          </a:p>
        </p:txBody>
      </p:sp>
    </p:spTree>
    <p:extLst>
      <p:ext uri="{BB962C8B-B14F-4D97-AF65-F5344CB8AC3E}">
        <p14:creationId xmlns:p14="http://schemas.microsoft.com/office/powerpoint/2010/main" val="128695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23</a:t>
            </a:fld>
            <a:endParaRPr lang="en-US"/>
          </a:p>
        </p:txBody>
      </p:sp>
    </p:spTree>
    <p:extLst>
      <p:ext uri="{BB962C8B-B14F-4D97-AF65-F5344CB8AC3E}">
        <p14:creationId xmlns:p14="http://schemas.microsoft.com/office/powerpoint/2010/main" val="124474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entering/editing storage</a:t>
            </a:r>
            <a:r>
              <a:rPr lang="en-US" baseline="0" dirty="0" smtClean="0"/>
              <a:t> locations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24</a:t>
            </a:fld>
            <a:endParaRPr lang="en-US"/>
          </a:p>
        </p:txBody>
      </p:sp>
    </p:spTree>
    <p:extLst>
      <p:ext uri="{BB962C8B-B14F-4D97-AF65-F5344CB8AC3E}">
        <p14:creationId xmlns:p14="http://schemas.microsoft.com/office/powerpoint/2010/main" val="1072851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it is probably best not to use this</a:t>
            </a:r>
            <a:r>
              <a:rPr lang="en-US" baseline="0" dirty="0" smtClean="0"/>
              <a:t> part of E-Plan.</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25</a:t>
            </a:fld>
            <a:endParaRPr lang="en-US"/>
          </a:p>
        </p:txBody>
      </p:sp>
    </p:spTree>
    <p:extLst>
      <p:ext uri="{BB962C8B-B14F-4D97-AF65-F5344CB8AC3E}">
        <p14:creationId xmlns:p14="http://schemas.microsoft.com/office/powerpoint/2010/main" val="358334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26</a:t>
            </a:fld>
            <a:endParaRPr lang="en-US"/>
          </a:p>
        </p:txBody>
      </p:sp>
    </p:spTree>
    <p:extLst>
      <p:ext uri="{BB962C8B-B14F-4D97-AF65-F5344CB8AC3E}">
        <p14:creationId xmlns:p14="http://schemas.microsoft.com/office/powerpoint/2010/main" val="111234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Note filing status.</a:t>
            </a:r>
          </a:p>
          <a:p>
            <a:endParaRPr lang="en-US" dirty="0" smtClean="0"/>
          </a:p>
          <a:p>
            <a:r>
              <a:rPr lang="en-US" dirty="0" smtClean="0"/>
              <a:t>*Animation* Click</a:t>
            </a:r>
            <a:r>
              <a:rPr lang="en-US" baseline="0" dirty="0" smtClean="0"/>
              <a:t> validate record to check your filing and start the final process of uploading data to E-Plan and paying fees.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27</a:t>
            </a:fld>
            <a:endParaRPr lang="en-US"/>
          </a:p>
        </p:txBody>
      </p:sp>
    </p:spTree>
    <p:extLst>
      <p:ext uri="{BB962C8B-B14F-4D97-AF65-F5344CB8AC3E}">
        <p14:creationId xmlns:p14="http://schemas.microsoft.com/office/powerpoint/2010/main" val="1758834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Oops, we had a problem! Discuss how to fix it.</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28</a:t>
            </a:fld>
            <a:endParaRPr lang="en-US"/>
          </a:p>
        </p:txBody>
      </p:sp>
    </p:spTree>
    <p:extLst>
      <p:ext uri="{BB962C8B-B14F-4D97-AF65-F5344CB8AC3E}">
        <p14:creationId xmlns:p14="http://schemas.microsoft.com/office/powerpoint/2010/main" val="186065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facility has passed, upload to E-Plan.</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29</a:t>
            </a:fld>
            <a:endParaRPr lang="en-US"/>
          </a:p>
        </p:txBody>
      </p:sp>
    </p:spTree>
    <p:extLst>
      <p:ext uri="{BB962C8B-B14F-4D97-AF65-F5344CB8AC3E}">
        <p14:creationId xmlns:p14="http://schemas.microsoft.com/office/powerpoint/2010/main" val="266597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page should</a:t>
            </a:r>
            <a:r>
              <a:rPr lang="en-US" baseline="0" dirty="0" smtClean="0"/>
              <a:t> look like this.</a:t>
            </a:r>
          </a:p>
          <a:p>
            <a:endParaRPr lang="en-US" baseline="0" dirty="0" smtClean="0"/>
          </a:p>
          <a:p>
            <a:r>
              <a:rPr lang="en-US" baseline="0" dirty="0" smtClean="0"/>
              <a:t>*Animation* </a:t>
            </a:r>
            <a:r>
              <a:rPr lang="en-US" dirty="0" smtClean="0"/>
              <a:t>Filers click on the login page button under Online Tier2</a:t>
            </a:r>
            <a:r>
              <a:rPr lang="en-US" baseline="0" dirty="0" smtClean="0"/>
              <a:t> </a:t>
            </a:r>
            <a:r>
              <a:rPr lang="en-US" baseline="0" dirty="0" err="1" smtClean="0"/>
              <a:t>eSubmit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3</a:t>
            </a:fld>
            <a:endParaRPr lang="en-US"/>
          </a:p>
        </p:txBody>
      </p:sp>
    </p:spTree>
    <p:extLst>
      <p:ext uri="{BB962C8B-B14F-4D97-AF65-F5344CB8AC3E}">
        <p14:creationId xmlns:p14="http://schemas.microsoft.com/office/powerpoint/2010/main" val="248926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a:t>
            </a:r>
            <a:r>
              <a:rPr lang="en-US" baseline="0" dirty="0" smtClean="0"/>
              <a:t> printing draft copy of Tier II</a:t>
            </a:r>
          </a:p>
          <a:p>
            <a:endParaRPr lang="en-US" baseline="0" dirty="0" smtClean="0"/>
          </a:p>
          <a:p>
            <a:r>
              <a:rPr lang="en-US" dirty="0" smtClean="0"/>
              <a:t>*Animation* Select facilities</a:t>
            </a:r>
            <a:r>
              <a:rPr lang="en-US" baseline="0" dirty="0" smtClean="0"/>
              <a:t> to upload</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30</a:t>
            </a:fld>
            <a:endParaRPr lang="en-US"/>
          </a:p>
        </p:txBody>
      </p:sp>
    </p:spTree>
    <p:extLst>
      <p:ext uri="{BB962C8B-B14F-4D97-AF65-F5344CB8AC3E}">
        <p14:creationId xmlns:p14="http://schemas.microsoft.com/office/powerpoint/2010/main" val="2774153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31</a:t>
            </a:fld>
            <a:endParaRPr lang="en-US"/>
          </a:p>
        </p:txBody>
      </p:sp>
    </p:spTree>
    <p:extLst>
      <p:ext uri="{BB962C8B-B14F-4D97-AF65-F5344CB8AC3E}">
        <p14:creationId xmlns:p14="http://schemas.microsoft.com/office/powerpoint/2010/main" val="383233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 fee questions</a:t>
            </a:r>
          </a:p>
          <a:p>
            <a:endParaRPr lang="en-US" dirty="0" smtClean="0"/>
          </a:p>
          <a:p>
            <a:r>
              <a:rPr lang="en-US" dirty="0" smtClean="0"/>
              <a:t>*Animation* Calculate</a:t>
            </a:r>
            <a:r>
              <a:rPr lang="en-US" baseline="0" dirty="0" smtClean="0"/>
              <a:t> fees</a:t>
            </a:r>
            <a:endParaRPr lang="en-US" dirty="0" smtClean="0"/>
          </a:p>
          <a:p>
            <a:endParaRPr lang="en-US" dirty="0" smtClean="0"/>
          </a:p>
          <a:p>
            <a:r>
              <a:rPr lang="en-US" dirty="0" smtClean="0"/>
              <a:t>*Animation* Submit to pay online</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32</a:t>
            </a:fld>
            <a:endParaRPr lang="en-US"/>
          </a:p>
        </p:txBody>
      </p:sp>
    </p:spTree>
    <p:extLst>
      <p:ext uri="{BB962C8B-B14F-4D97-AF65-F5344CB8AC3E}">
        <p14:creationId xmlns:p14="http://schemas.microsoft.com/office/powerpoint/2010/main" val="3978149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34</a:t>
            </a:fld>
            <a:endParaRPr lang="en-US"/>
          </a:p>
        </p:txBody>
      </p:sp>
    </p:spTree>
    <p:extLst>
      <p:ext uri="{BB962C8B-B14F-4D97-AF65-F5344CB8AC3E}">
        <p14:creationId xmlns:p14="http://schemas.microsoft.com/office/powerpoint/2010/main" val="3249736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35</a:t>
            </a:fld>
            <a:endParaRPr lang="en-US"/>
          </a:p>
        </p:txBody>
      </p:sp>
    </p:spTree>
    <p:extLst>
      <p:ext uri="{BB962C8B-B14F-4D97-AF65-F5344CB8AC3E}">
        <p14:creationId xmlns:p14="http://schemas.microsoft.com/office/powerpoint/2010/main" val="3360747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36</a:t>
            </a:fld>
            <a:endParaRPr lang="en-US"/>
          </a:p>
        </p:txBody>
      </p:sp>
    </p:spTree>
    <p:extLst>
      <p:ext uri="{BB962C8B-B14F-4D97-AF65-F5344CB8AC3E}">
        <p14:creationId xmlns:p14="http://schemas.microsoft.com/office/powerpoint/2010/main" val="3247419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B8871-37AD-4CAF-868B-A54E26AD73FE}" type="slidenum">
              <a:rPr lang="en-US" smtClean="0"/>
              <a:pPr/>
              <a:t>37</a:t>
            </a:fld>
            <a:endParaRPr lang="en-US"/>
          </a:p>
        </p:txBody>
      </p:sp>
    </p:spTree>
    <p:extLst>
      <p:ext uri="{BB962C8B-B14F-4D97-AF65-F5344CB8AC3E}">
        <p14:creationId xmlns:p14="http://schemas.microsoft.com/office/powerpoint/2010/main" val="3484964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38</a:t>
            </a:fld>
            <a:endParaRPr lang="en-US"/>
          </a:p>
        </p:txBody>
      </p:sp>
    </p:spTree>
    <p:extLst>
      <p:ext uri="{BB962C8B-B14F-4D97-AF65-F5344CB8AC3E}">
        <p14:creationId xmlns:p14="http://schemas.microsoft.com/office/powerpoint/2010/main" val="320451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UT Dallas (E-Plan</a:t>
            </a:r>
            <a:r>
              <a:rPr lang="en-US" baseline="0" dirty="0" smtClean="0"/>
              <a:t> developer and administrator) charges a fee, however it is paid by the state of Florida.</a:t>
            </a:r>
          </a:p>
          <a:p>
            <a:endParaRPr lang="en-US" baseline="0" dirty="0" smtClean="0"/>
          </a:p>
          <a:p>
            <a:r>
              <a:rPr lang="en-US" baseline="0" dirty="0" smtClean="0"/>
              <a:t>*Animation* If you already have an Access ID, you will type it in here. If you don’t know your login, or if you are uncertain if your facility has an existing login, you may contact us at DEM to retrieve that information.</a:t>
            </a:r>
          </a:p>
          <a:p>
            <a:endParaRPr lang="en-US" baseline="0" dirty="0" smtClean="0"/>
          </a:p>
          <a:p>
            <a:r>
              <a:rPr lang="en-US" baseline="0" dirty="0" smtClean="0"/>
              <a:t>*Animation* If your facility is a new filer in the State of Florida, you will click on ‘Create New Account’.</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4</a:t>
            </a:fld>
            <a:endParaRPr lang="en-US"/>
          </a:p>
        </p:txBody>
      </p:sp>
    </p:spTree>
    <p:extLst>
      <p:ext uri="{BB962C8B-B14F-4D97-AF65-F5344CB8AC3E}">
        <p14:creationId xmlns:p14="http://schemas.microsoft.com/office/powerpoint/2010/main" val="225033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this point!*</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5</a:t>
            </a:fld>
            <a:endParaRPr lang="en-US"/>
          </a:p>
        </p:txBody>
      </p:sp>
    </p:spTree>
    <p:extLst>
      <p:ext uri="{BB962C8B-B14F-4D97-AF65-F5344CB8AC3E}">
        <p14:creationId xmlns:p14="http://schemas.microsoft.com/office/powerpoint/2010/main" val="2814295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must create a new login, fill in the requested information and your Access ID will be emailed to you.</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6</a:t>
            </a:fld>
            <a:endParaRPr lang="en-US"/>
          </a:p>
        </p:txBody>
      </p:sp>
    </p:spTree>
    <p:extLst>
      <p:ext uri="{BB962C8B-B14F-4D97-AF65-F5344CB8AC3E}">
        <p14:creationId xmlns:p14="http://schemas.microsoft.com/office/powerpoint/2010/main" val="249707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Do</a:t>
            </a:r>
            <a:r>
              <a:rPr lang="en-US" baseline="0" dirty="0" smtClean="0"/>
              <a:t> not click 302 tab.</a:t>
            </a:r>
          </a:p>
          <a:p>
            <a:endParaRPr lang="en-US" baseline="0" dirty="0" smtClean="0"/>
          </a:p>
          <a:p>
            <a:r>
              <a:rPr lang="en-US" dirty="0" smtClean="0"/>
              <a:t>*Animation* </a:t>
            </a:r>
            <a:r>
              <a:rPr lang="en-US" baseline="0" dirty="0" smtClean="0"/>
              <a:t>New filers will go to the first column and select a filing year from the drop down box and click ‘continue’.</a:t>
            </a:r>
          </a:p>
          <a:p>
            <a:endParaRPr lang="en-US" baseline="0" dirty="0" smtClean="0"/>
          </a:p>
          <a:p>
            <a:r>
              <a:rPr lang="en-US" dirty="0" smtClean="0"/>
              <a:t>*Animation* </a:t>
            </a:r>
            <a:r>
              <a:rPr lang="en-US" baseline="0" dirty="0" smtClean="0"/>
              <a:t>Existing facilities will go to the 2</a:t>
            </a:r>
            <a:r>
              <a:rPr lang="en-US" baseline="30000" dirty="0" smtClean="0"/>
              <a:t>nd</a:t>
            </a:r>
            <a:r>
              <a:rPr lang="en-US" baseline="0" dirty="0" smtClean="0"/>
              <a:t> column and copy from the previous year to the next filing year and click ‘copy data’. Once the data is copied and ready a message will flash in red to ‘click here’.</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7</a:t>
            </a:fld>
            <a:endParaRPr lang="en-US"/>
          </a:p>
        </p:txBody>
      </p:sp>
    </p:spTree>
    <p:extLst>
      <p:ext uri="{BB962C8B-B14F-4D97-AF65-F5344CB8AC3E}">
        <p14:creationId xmlns:p14="http://schemas.microsoft.com/office/powerpoint/2010/main" val="199316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If you are a new filer</a:t>
            </a:r>
            <a:r>
              <a:rPr lang="en-US" baseline="0" dirty="0" smtClean="0"/>
              <a:t> or need to file for new facilities, click ‘Add New Facility’. *Remark on ‘Delete Facilities’*</a:t>
            </a:r>
          </a:p>
          <a:p>
            <a:endParaRPr lang="en-US" baseline="0" dirty="0" smtClean="0"/>
          </a:p>
          <a:p>
            <a:r>
              <a:rPr lang="en-US" dirty="0" smtClean="0"/>
              <a:t>*Animation* </a:t>
            </a:r>
            <a:r>
              <a:rPr lang="en-US" baseline="0" dirty="0" smtClean="0"/>
              <a:t>Discuss edit, delete, add chemical, add contact icons</a:t>
            </a:r>
          </a:p>
          <a:p>
            <a:endParaRPr lang="en-US" baseline="0" dirty="0" smtClean="0"/>
          </a:p>
          <a:p>
            <a:r>
              <a:rPr lang="en-US" dirty="0" smtClean="0"/>
              <a:t>*Animation* </a:t>
            </a:r>
            <a:r>
              <a:rPr lang="en-US" baseline="0" dirty="0" smtClean="0"/>
              <a:t>Discuss ‘Tier2 Filing Management’ header to return to filing home</a:t>
            </a:r>
          </a:p>
          <a:p>
            <a:endParaRPr lang="en-US" baseline="0" dirty="0" smtClean="0"/>
          </a:p>
          <a:p>
            <a:r>
              <a:rPr lang="en-US" dirty="0" smtClean="0"/>
              <a:t>*Animation* </a:t>
            </a:r>
            <a:r>
              <a:rPr lang="en-US" baseline="0" dirty="0" smtClean="0"/>
              <a:t>Note filing status</a:t>
            </a:r>
          </a:p>
          <a:p>
            <a:endParaRPr lang="en-US" baseline="0" dirty="0" smtClean="0"/>
          </a:p>
          <a:p>
            <a:r>
              <a:rPr lang="en-US" dirty="0" smtClean="0"/>
              <a:t>*Animation* </a:t>
            </a:r>
            <a:r>
              <a:rPr lang="en-US" baseline="0" dirty="0" smtClean="0"/>
              <a:t>Discuss reviewing/verifying facility info</a:t>
            </a:r>
          </a:p>
          <a:p>
            <a:endParaRPr lang="en-US" baseline="0" dirty="0" smtClean="0"/>
          </a:p>
          <a:p>
            <a:r>
              <a:rPr lang="en-US" dirty="0" smtClean="0"/>
              <a:t>*Animation* </a:t>
            </a:r>
            <a:r>
              <a:rPr lang="en-US" baseline="0" dirty="0" smtClean="0"/>
              <a:t>Discuss green box</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8</a:t>
            </a:fld>
            <a:endParaRPr lang="en-US"/>
          </a:p>
        </p:txBody>
      </p:sp>
    </p:spTree>
    <p:extLst>
      <p:ext uri="{BB962C8B-B14F-4D97-AF65-F5344CB8AC3E}">
        <p14:creationId xmlns:p14="http://schemas.microsoft.com/office/powerpoint/2010/main" val="366844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Discuss adding facility notes</a:t>
            </a:r>
            <a:endParaRPr lang="en-US" dirty="0"/>
          </a:p>
        </p:txBody>
      </p:sp>
      <p:sp>
        <p:nvSpPr>
          <p:cNvPr id="4" name="Slide Number Placeholder 3"/>
          <p:cNvSpPr>
            <a:spLocks noGrp="1"/>
          </p:cNvSpPr>
          <p:nvPr>
            <p:ph type="sldNum" sz="quarter" idx="10"/>
          </p:nvPr>
        </p:nvSpPr>
        <p:spPr/>
        <p:txBody>
          <a:bodyPr/>
          <a:lstStyle/>
          <a:p>
            <a:fld id="{4F0B8871-37AD-4CAF-868B-A54E26AD73FE}" type="slidenum">
              <a:rPr lang="en-US" smtClean="0"/>
              <a:pPr/>
              <a:t>9</a:t>
            </a:fld>
            <a:endParaRPr lang="en-US"/>
          </a:p>
        </p:txBody>
      </p:sp>
    </p:spTree>
    <p:extLst>
      <p:ext uri="{BB962C8B-B14F-4D97-AF65-F5344CB8AC3E}">
        <p14:creationId xmlns:p14="http://schemas.microsoft.com/office/powerpoint/2010/main" val="148153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4"/>
            <a:ext cx="854964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336EC-76CD-4DF0-940A-004E1CBE4EE6}"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336EC-76CD-4DF0-940A-004E1CBE4EE6}"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92948"/>
            <a:ext cx="226314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292948"/>
            <a:ext cx="662178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336EC-76CD-4DF0-940A-004E1CBE4EE6}"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336EC-76CD-4DF0-940A-004E1CBE4EE6}"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3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100495"/>
            <a:ext cx="8549640" cy="1600199"/>
          </a:xfrm>
        </p:spPr>
        <p:txBody>
          <a:bodyPr anchor="b"/>
          <a:lstStyle>
            <a:lvl1pPr marL="0" indent="0">
              <a:buNone/>
              <a:defRPr sz="2200">
                <a:solidFill>
                  <a:schemeClr val="tx1">
                    <a:tint val="75000"/>
                  </a:schemeClr>
                </a:solidFill>
              </a:defRPr>
            </a:lvl1pPr>
            <a:lvl2pPr marL="496382" indent="0">
              <a:buNone/>
              <a:defRPr sz="2000">
                <a:solidFill>
                  <a:schemeClr val="tx1">
                    <a:tint val="75000"/>
                  </a:schemeClr>
                </a:solidFill>
              </a:defRPr>
            </a:lvl2pPr>
            <a:lvl3pPr marL="992764" indent="0">
              <a:buNone/>
              <a:defRPr sz="1700">
                <a:solidFill>
                  <a:schemeClr val="tx1">
                    <a:tint val="75000"/>
                  </a:schemeClr>
                </a:solidFill>
              </a:defRPr>
            </a:lvl3pPr>
            <a:lvl4pPr marL="1489146" indent="0">
              <a:buNone/>
              <a:defRPr sz="1500">
                <a:solidFill>
                  <a:schemeClr val="tx1">
                    <a:tint val="75000"/>
                  </a:schemeClr>
                </a:solidFill>
              </a:defRPr>
            </a:lvl4pPr>
            <a:lvl5pPr marL="1985528" indent="0">
              <a:buNone/>
              <a:defRPr sz="1500">
                <a:solidFill>
                  <a:schemeClr val="tx1">
                    <a:tint val="75000"/>
                  </a:schemeClr>
                </a:solidFill>
              </a:defRPr>
            </a:lvl5pPr>
            <a:lvl6pPr marL="2481910" indent="0">
              <a:buNone/>
              <a:defRPr sz="1500">
                <a:solidFill>
                  <a:schemeClr val="tx1">
                    <a:tint val="75000"/>
                  </a:schemeClr>
                </a:solidFill>
              </a:defRPr>
            </a:lvl6pPr>
            <a:lvl7pPr marL="2978292" indent="0">
              <a:buNone/>
              <a:defRPr sz="1500">
                <a:solidFill>
                  <a:schemeClr val="tx1">
                    <a:tint val="75000"/>
                  </a:schemeClr>
                </a:solidFill>
              </a:defRPr>
            </a:lvl7pPr>
            <a:lvl8pPr marL="3474674" indent="0">
              <a:buNone/>
              <a:defRPr sz="1500">
                <a:solidFill>
                  <a:schemeClr val="tx1">
                    <a:tint val="75000"/>
                  </a:schemeClr>
                </a:solidFill>
              </a:defRPr>
            </a:lvl8pPr>
            <a:lvl9pPr marL="397105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336EC-76CD-4DF0-940A-004E1CBE4EE6}"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706880"/>
            <a:ext cx="4442460" cy="482769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706880"/>
            <a:ext cx="4442460" cy="482769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336EC-76CD-4DF0-940A-004E1CBE4EE6}"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637454"/>
            <a:ext cx="4444207" cy="682413"/>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2920" y="2319867"/>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336EC-76CD-4DF0-940A-004E1CBE4EE6}"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336EC-76CD-4DF0-940A-004E1CBE4EE6}"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336EC-76CD-4DF0-940A-004E1CBE4EE6}"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91253"/>
            <a:ext cx="3309144" cy="123952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291254"/>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530774"/>
            <a:ext cx="3309144" cy="5003801"/>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336EC-76CD-4DF0-940A-004E1CBE4EE6}"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0"/>
            <a:ext cx="6035040" cy="604521"/>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53627"/>
            <a:ext cx="6035040" cy="4389120"/>
          </a:xfrm>
        </p:spPr>
        <p:txBody>
          <a:bodyPr/>
          <a:lstStyle>
            <a:lvl1pPr marL="0" indent="0">
              <a:buNone/>
              <a:defRPr sz="3500"/>
            </a:lvl1pPr>
            <a:lvl2pPr marL="496382" indent="0">
              <a:buNone/>
              <a:defRPr sz="3000"/>
            </a:lvl2pPr>
            <a:lvl3pPr marL="992764" indent="0">
              <a:buNone/>
              <a:defRPr sz="2600"/>
            </a:lvl3pPr>
            <a:lvl4pPr marL="1489146" indent="0">
              <a:buNone/>
              <a:defRPr sz="2200"/>
            </a:lvl4pPr>
            <a:lvl5pPr marL="1985528" indent="0">
              <a:buNone/>
              <a:defRPr sz="2200"/>
            </a:lvl5pPr>
            <a:lvl6pPr marL="2481910" indent="0">
              <a:buNone/>
              <a:defRPr sz="2200"/>
            </a:lvl6pPr>
            <a:lvl7pPr marL="2978292" indent="0">
              <a:buNone/>
              <a:defRPr sz="2200"/>
            </a:lvl7pPr>
            <a:lvl8pPr marL="3474674" indent="0">
              <a:buNone/>
              <a:defRPr sz="2200"/>
            </a:lvl8pPr>
            <a:lvl9pPr marL="3971056" indent="0">
              <a:buNone/>
              <a:defRPr sz="2200"/>
            </a:lvl9pPr>
          </a:lstStyle>
          <a:p>
            <a:endParaRPr lang="en-US"/>
          </a:p>
        </p:txBody>
      </p:sp>
      <p:sp>
        <p:nvSpPr>
          <p:cNvPr id="4" name="Text Placeholder 3"/>
          <p:cNvSpPr>
            <a:spLocks noGrp="1"/>
          </p:cNvSpPr>
          <p:nvPr>
            <p:ph type="body" sz="half" idx="2"/>
          </p:nvPr>
        </p:nvSpPr>
        <p:spPr>
          <a:xfrm>
            <a:off x="1971517" y="5725161"/>
            <a:ext cx="6035040" cy="858519"/>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336EC-76CD-4DF0-940A-004E1CBE4EE6}"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2DFD9-4DB7-4F60-A03A-BD4080988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99276" tIns="49638" rIns="99276" bIns="496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706880"/>
            <a:ext cx="9052560" cy="4827694"/>
          </a:xfrm>
          <a:prstGeom prst="rect">
            <a:avLst/>
          </a:prstGeom>
        </p:spPr>
        <p:txBody>
          <a:bodyPr vert="horz" lIns="99276" tIns="49638" rIns="99276" bIns="496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6780107"/>
            <a:ext cx="2346960" cy="389467"/>
          </a:xfrm>
          <a:prstGeom prst="rect">
            <a:avLst/>
          </a:prstGeom>
        </p:spPr>
        <p:txBody>
          <a:bodyPr vert="horz" lIns="99276" tIns="49638" rIns="99276" bIns="49638" rtlCol="0" anchor="ctr"/>
          <a:lstStyle>
            <a:lvl1pPr algn="l">
              <a:defRPr sz="1300">
                <a:solidFill>
                  <a:schemeClr val="tx1">
                    <a:tint val="75000"/>
                  </a:schemeClr>
                </a:solidFill>
              </a:defRPr>
            </a:lvl1pPr>
          </a:lstStyle>
          <a:p>
            <a:fld id="{FA3336EC-76CD-4DF0-940A-004E1CBE4EE6}" type="datetimeFigureOut">
              <a:rPr lang="en-US" smtClean="0"/>
              <a:pPr/>
              <a:t>12/3/2018</a:t>
            </a:fld>
            <a:endParaRPr lang="en-US"/>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9276" tIns="49638" rIns="99276" bIns="4963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6780107"/>
            <a:ext cx="2346960" cy="389467"/>
          </a:xfrm>
          <a:prstGeom prst="rect">
            <a:avLst/>
          </a:prstGeom>
        </p:spPr>
        <p:txBody>
          <a:bodyPr vert="horz" lIns="99276" tIns="49638" rIns="99276" bIns="49638" rtlCol="0" anchor="ctr"/>
          <a:lstStyle>
            <a:lvl1pPr algn="r">
              <a:defRPr sz="1300">
                <a:solidFill>
                  <a:schemeClr val="tx1">
                    <a:tint val="75000"/>
                  </a:schemeClr>
                </a:solidFill>
              </a:defRPr>
            </a:lvl1pPr>
          </a:lstStyle>
          <a:p>
            <a:fld id="{2942DFD9-4DB7-4F60-A03A-BD40809881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764" rtl="0" eaLnBrk="1" latinLnBrk="0" hangingPunct="1">
        <a:spcBef>
          <a:spcPct val="0"/>
        </a:spcBef>
        <a:buNone/>
        <a:defRPr sz="4800" kern="1200">
          <a:solidFill>
            <a:schemeClr val="tx1"/>
          </a:solidFill>
          <a:latin typeface="+mj-lt"/>
          <a:ea typeface="+mj-ea"/>
          <a:cs typeface="+mj-cs"/>
        </a:defRPr>
      </a:lvl1pPr>
    </p:titleStyle>
    <p:body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mycredit.dnb.com/search-for-duns-number/" TargetMode="External"/><Relationship Id="rId4" Type="http://schemas.openxmlformats.org/officeDocument/2006/relationships/hyperlink" Target="http://www.naics.com/searc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erplan.net/eplan/hom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Sam.Brackett@em.myflorida.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naics.com/search/" TargetMode="External"/><Relationship Id="rId5" Type="http://schemas.openxmlformats.org/officeDocument/2006/relationships/image" Target="../media/image39.png"/><Relationship Id="rId4" Type="http://schemas.openxmlformats.org/officeDocument/2006/relationships/hyperlink" Target="mailto:Wendy.Reynolds@em.myflorid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09600"/>
            <a:ext cx="9052560" cy="5924974"/>
          </a:xfrm>
        </p:spPr>
        <p:txBody>
          <a:bodyPr>
            <a:normAutofit/>
          </a:bodyPr>
          <a:lstStyle/>
          <a:p>
            <a:pPr marL="0" indent="0" algn="ctr">
              <a:buNone/>
            </a:pPr>
            <a:r>
              <a:rPr lang="en-US" dirty="0" smtClean="0">
                <a:latin typeface="Agency FB" panose="020B0503020202020204" pitchFamily="34" charset="0"/>
              </a:rPr>
              <a:t>Annual E-Plan Tier II Filing Workshop</a:t>
            </a:r>
          </a:p>
          <a:p>
            <a:pPr marL="0" indent="0" algn="ctr">
              <a:buNone/>
            </a:pPr>
            <a:endParaRPr lang="en-US" dirty="0" smtClean="0">
              <a:latin typeface="Agency FB" panose="020B0503020202020204" pitchFamily="34" charset="0"/>
            </a:endParaRPr>
          </a:p>
          <a:p>
            <a:pPr marL="0" indent="0" algn="ctr">
              <a:buNone/>
            </a:pPr>
            <a:endParaRPr lang="en-US" dirty="0">
              <a:latin typeface="Agency FB" panose="020B0503020202020204" pitchFamily="34" charset="0"/>
            </a:endParaRPr>
          </a:p>
          <a:p>
            <a:pPr marL="0" indent="0" algn="ctr">
              <a:buNone/>
            </a:pPr>
            <a:endParaRPr lang="en-US" dirty="0" smtClean="0">
              <a:latin typeface="Agency FB" panose="020B0503020202020204" pitchFamily="34" charset="0"/>
            </a:endParaRPr>
          </a:p>
          <a:p>
            <a:pPr marL="0" indent="0" algn="ctr">
              <a:buNone/>
            </a:pPr>
            <a:endParaRPr lang="en-US" dirty="0">
              <a:latin typeface="Agency FB" panose="020B0503020202020204" pitchFamily="34" charset="0"/>
            </a:endParaRPr>
          </a:p>
          <a:p>
            <a:pPr marL="0" indent="0" algn="ctr">
              <a:buNone/>
            </a:pPr>
            <a:endParaRPr lang="en-US" dirty="0" smtClean="0">
              <a:latin typeface="Agency FB" panose="020B0503020202020204" pitchFamily="34" charset="0"/>
            </a:endParaRPr>
          </a:p>
          <a:p>
            <a:pPr marL="0" indent="0" algn="ctr">
              <a:buNone/>
            </a:pPr>
            <a:endParaRPr lang="en-US" dirty="0" smtClean="0">
              <a:latin typeface="Agency FB" panose="020B0503020202020204" pitchFamily="34" charset="0"/>
            </a:endParaRPr>
          </a:p>
          <a:p>
            <a:pPr marL="0" indent="0" algn="ctr">
              <a:buNone/>
            </a:pPr>
            <a:r>
              <a:rPr lang="en-US" dirty="0" smtClean="0">
                <a:latin typeface="Agency FB" panose="020B0503020202020204" pitchFamily="34" charset="0"/>
              </a:rPr>
              <a:t>State of Florida Emergency Response Commission</a:t>
            </a:r>
          </a:p>
          <a:p>
            <a:pPr marL="0" indent="0" algn="ctr">
              <a:buNone/>
            </a:pPr>
            <a:endParaRPr lang="en-US" dirty="0" smtClean="0">
              <a:latin typeface="Agency FB" panose="020B0503020202020204" pitchFamily="34" charset="0"/>
            </a:endParaRPr>
          </a:p>
        </p:txBody>
      </p:sp>
      <p:pic>
        <p:nvPicPr>
          <p:cNvPr id="5" name="Picture 4"/>
          <p:cNvPicPr>
            <a:picLocks noChangeAspect="1"/>
          </p:cNvPicPr>
          <p:nvPr/>
        </p:nvPicPr>
        <p:blipFill>
          <a:blip r:embed="rId3"/>
          <a:stretch>
            <a:fillRect/>
          </a:stretch>
        </p:blipFill>
        <p:spPr>
          <a:xfrm>
            <a:off x="2756569" y="1779425"/>
            <a:ext cx="4406232" cy="3265100"/>
          </a:xfrm>
          <a:prstGeom prst="rect">
            <a:avLst/>
          </a:prstGeom>
        </p:spPr>
      </p:pic>
    </p:spTree>
    <p:extLst>
      <p:ext uri="{BB962C8B-B14F-4D97-AF65-F5344CB8AC3E}">
        <p14:creationId xmlns:p14="http://schemas.microsoft.com/office/powerpoint/2010/main" val="3356677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 r="21969" b="11426"/>
          <a:stretch/>
        </p:blipFill>
        <p:spPr>
          <a:xfrm>
            <a:off x="609600" y="914400"/>
            <a:ext cx="8839200" cy="5911643"/>
          </a:xfrm>
          <a:prstGeom prst="rect">
            <a:avLst/>
          </a:prstGeom>
        </p:spPr>
      </p:pic>
      <p:sp>
        <p:nvSpPr>
          <p:cNvPr id="8" name="Title 1"/>
          <p:cNvSpPr>
            <a:spLocks noGrp="1"/>
          </p:cNvSpPr>
          <p:nvPr>
            <p:ph type="title"/>
          </p:nvPr>
        </p:nvSpPr>
        <p:spPr>
          <a:xfrm>
            <a:off x="1066800" y="152400"/>
            <a:ext cx="8001000" cy="609601"/>
          </a:xfrm>
        </p:spPr>
        <p:txBody>
          <a:bodyPr>
            <a:normAutofit/>
          </a:bodyPr>
          <a:lstStyle/>
          <a:p>
            <a:r>
              <a:rPr lang="en-US" sz="2800" b="1" dirty="0">
                <a:latin typeface="Agency FB" panose="020B0503020202020204" pitchFamily="34" charset="0"/>
              </a:rPr>
              <a:t>Confirm Facility </a:t>
            </a:r>
            <a:r>
              <a:rPr lang="en-US" sz="2800" b="1" dirty="0" smtClean="0">
                <a:latin typeface="Agency FB" panose="020B0503020202020204" pitchFamily="34" charset="0"/>
              </a:rPr>
              <a:t>Information </a:t>
            </a:r>
            <a:r>
              <a:rPr lang="en-US" sz="2800" b="1" dirty="0">
                <a:latin typeface="Agency FB" panose="020B0503020202020204" pitchFamily="34" charset="0"/>
              </a:rPr>
              <a:t>(cont’d.)</a:t>
            </a:r>
          </a:p>
        </p:txBody>
      </p:sp>
      <p:sp>
        <p:nvSpPr>
          <p:cNvPr id="12" name="Oval 11"/>
          <p:cNvSpPr/>
          <p:nvPr/>
        </p:nvSpPr>
        <p:spPr>
          <a:xfrm>
            <a:off x="2590800" y="2667000"/>
            <a:ext cx="990600" cy="6096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Tree>
    <p:extLst>
      <p:ext uri="{BB962C8B-B14F-4D97-AF65-F5344CB8AC3E}">
        <p14:creationId xmlns:p14="http://schemas.microsoft.com/office/powerpoint/2010/main" val="4830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477" r="17747"/>
          <a:stretch/>
        </p:blipFill>
        <p:spPr>
          <a:xfrm>
            <a:off x="304799" y="1622142"/>
            <a:ext cx="9352905" cy="4736212"/>
          </a:xfrm>
          <a:prstGeom prst="rect">
            <a:avLst/>
          </a:prstGeom>
        </p:spPr>
      </p:pic>
      <p:sp>
        <p:nvSpPr>
          <p:cNvPr id="9" name="Title 1"/>
          <p:cNvSpPr>
            <a:spLocks noGrp="1"/>
          </p:cNvSpPr>
          <p:nvPr>
            <p:ph type="title"/>
          </p:nvPr>
        </p:nvSpPr>
        <p:spPr>
          <a:xfrm>
            <a:off x="1066800" y="76199"/>
            <a:ext cx="8001000" cy="609601"/>
          </a:xfrm>
        </p:spPr>
        <p:txBody>
          <a:bodyPr>
            <a:normAutofit/>
          </a:bodyPr>
          <a:lstStyle/>
          <a:p>
            <a:r>
              <a:rPr lang="en-US" sz="2800" b="1" dirty="0">
                <a:latin typeface="Agency FB" panose="020B0503020202020204" pitchFamily="34" charset="0"/>
              </a:rPr>
              <a:t>Confirm Facility Information (cont’d.)</a:t>
            </a:r>
          </a:p>
        </p:txBody>
      </p:sp>
      <p:grpSp>
        <p:nvGrpSpPr>
          <p:cNvPr id="3" name="Group 2"/>
          <p:cNvGrpSpPr/>
          <p:nvPr/>
        </p:nvGrpSpPr>
        <p:grpSpPr>
          <a:xfrm>
            <a:off x="3276600" y="5562600"/>
            <a:ext cx="5181600" cy="338554"/>
            <a:chOff x="3200400" y="6172200"/>
            <a:chExt cx="5181600" cy="338554"/>
          </a:xfrm>
        </p:grpSpPr>
        <p:sp>
          <p:nvSpPr>
            <p:cNvPr id="2" name="TextBox 1"/>
            <p:cNvSpPr txBox="1"/>
            <p:nvPr/>
          </p:nvSpPr>
          <p:spPr>
            <a:xfrm>
              <a:off x="3881880" y="6172200"/>
              <a:ext cx="450012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Signing the Tier II report</a:t>
              </a:r>
              <a:endParaRPr lang="en-US" dirty="0">
                <a:solidFill>
                  <a:srgbClr val="FF0000"/>
                </a:solidFill>
              </a:endParaRPr>
            </a:p>
          </p:txBody>
        </p:sp>
        <p:cxnSp>
          <p:nvCxnSpPr>
            <p:cNvPr id="4" name="Straight Arrow Connector 3"/>
            <p:cNvCxnSpPr>
              <a:stCxn id="2" idx="1"/>
            </p:cNvCxnSpPr>
            <p:nvPr/>
          </p:nvCxnSpPr>
          <p:spPr>
            <a:xfrm flipH="1">
              <a:off x="3200400" y="6341477"/>
              <a:ext cx="681480" cy="593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25" y="1447800"/>
            <a:ext cx="8592749" cy="3620005"/>
          </a:xfrm>
          <a:prstGeom prst="rect">
            <a:avLst/>
          </a:prstGeom>
        </p:spPr>
      </p:pic>
      <p:sp>
        <p:nvSpPr>
          <p:cNvPr id="4" name="Title 1"/>
          <p:cNvSpPr>
            <a:spLocks noGrp="1"/>
          </p:cNvSpPr>
          <p:nvPr>
            <p:ph type="title"/>
          </p:nvPr>
        </p:nvSpPr>
        <p:spPr>
          <a:xfrm>
            <a:off x="1028700" y="164513"/>
            <a:ext cx="8001000" cy="609601"/>
          </a:xfrm>
        </p:spPr>
        <p:txBody>
          <a:bodyPr>
            <a:normAutofit/>
          </a:bodyPr>
          <a:lstStyle/>
          <a:p>
            <a:r>
              <a:rPr lang="en-US" sz="2800" b="1" dirty="0">
                <a:latin typeface="Agency FB" panose="020B0503020202020204" pitchFamily="34" charset="0"/>
              </a:rPr>
              <a:t>Confirm Facility Information (cont’d.)</a:t>
            </a:r>
          </a:p>
        </p:txBody>
      </p:sp>
      <p:sp>
        <p:nvSpPr>
          <p:cNvPr id="9" name="TextBox 8"/>
          <p:cNvSpPr txBox="1"/>
          <p:nvPr/>
        </p:nvSpPr>
        <p:spPr>
          <a:xfrm>
            <a:off x="5410200" y="5787004"/>
            <a:ext cx="40386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To find your 6-digit NAICS code go here:</a:t>
            </a:r>
          </a:p>
          <a:p>
            <a:r>
              <a:rPr lang="en-US" sz="1600" dirty="0">
                <a:latin typeface="Arial" panose="020B0604020202020204" pitchFamily="34" charset="0"/>
                <a:cs typeface="Arial" panose="020B0604020202020204" pitchFamily="34" charset="0"/>
                <a:hlinkClick r:id="rId4"/>
              </a:rPr>
              <a:t>http://www.naics.com/search</a:t>
            </a:r>
            <a:r>
              <a:rPr lang="en-US" sz="1600" dirty="0" smtClean="0">
                <a:latin typeface="Arial" panose="020B0604020202020204" pitchFamily="34" charset="0"/>
                <a:cs typeface="Arial" panose="020B0604020202020204" pitchFamily="34" charset="0"/>
                <a:hlinkClick r:id="rId4"/>
              </a:rPr>
              <a:t>/</a:t>
            </a:r>
            <a:r>
              <a:rPr lang="en-US" sz="1600" dirty="0" smtClean="0">
                <a:latin typeface="Arial" panose="020B0604020202020204" pitchFamily="34" charset="0"/>
                <a:cs typeface="Arial" panose="020B0604020202020204" pitchFamily="34" charset="0"/>
              </a:rPr>
              <a:t> </a:t>
            </a:r>
          </a:p>
        </p:txBody>
      </p:sp>
      <p:sp>
        <p:nvSpPr>
          <p:cNvPr id="10" name="TextBox 9"/>
          <p:cNvSpPr txBox="1"/>
          <p:nvPr/>
        </p:nvSpPr>
        <p:spPr>
          <a:xfrm>
            <a:off x="364970" y="5787004"/>
            <a:ext cx="4691628"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To find your Dun and Bradstreet number go here:</a:t>
            </a:r>
          </a:p>
          <a:p>
            <a:r>
              <a:rPr lang="en-US" sz="1600" u="sng" dirty="0">
                <a:latin typeface="Arial" panose="020B0604020202020204" pitchFamily="34" charset="0"/>
                <a:cs typeface="Arial" panose="020B0604020202020204" pitchFamily="34" charset="0"/>
                <a:hlinkClick r:id="rId5"/>
              </a:rPr>
              <a:t>http://mycredit.dnb.com/search-for-duns-number</a:t>
            </a:r>
            <a:r>
              <a:rPr lang="en-US" sz="1600" u="sng" dirty="0" smtClean="0">
                <a:latin typeface="Arial" panose="020B0604020202020204" pitchFamily="34" charset="0"/>
                <a:cs typeface="Arial" panose="020B0604020202020204" pitchFamily="34" charset="0"/>
                <a:hlinkClick r:id="rId5"/>
              </a:rPr>
              <a:t>/</a:t>
            </a:r>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533400" y="1978074"/>
            <a:ext cx="20574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Required data</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1371600" y="2357898"/>
            <a:ext cx="762000" cy="3183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8700" y="228600"/>
            <a:ext cx="8001000" cy="609601"/>
          </a:xfrm>
        </p:spPr>
        <p:txBody>
          <a:bodyPr>
            <a:normAutofit/>
          </a:bodyPr>
          <a:lstStyle/>
          <a:p>
            <a:r>
              <a:rPr lang="en-US" sz="2800" b="1" dirty="0">
                <a:latin typeface="Agency FB" panose="020B0503020202020204" pitchFamily="34" charset="0"/>
              </a:rPr>
              <a:t>Confirm Facility Information (cont’d.)</a:t>
            </a:r>
          </a:p>
        </p:txBody>
      </p:sp>
      <p:pic>
        <p:nvPicPr>
          <p:cNvPr id="7" name="Picture 6"/>
          <p:cNvPicPr/>
          <p:nvPr/>
        </p:nvPicPr>
        <p:blipFill rotWithShape="1">
          <a:blip r:embed="rId3">
            <a:extLst>
              <a:ext uri="{28A0092B-C50C-407E-A947-70E740481C1C}">
                <a14:useLocalDpi xmlns:a14="http://schemas.microsoft.com/office/drawing/2010/main" val="0"/>
              </a:ext>
            </a:extLst>
          </a:blip>
          <a:srcRect l="10000" t="4560" b="17921"/>
          <a:stretch/>
        </p:blipFill>
        <p:spPr>
          <a:xfrm>
            <a:off x="381000" y="1371600"/>
            <a:ext cx="9525000" cy="5181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769"/>
          <a:stretch/>
        </p:blipFill>
        <p:spPr>
          <a:xfrm>
            <a:off x="1219200" y="914401"/>
            <a:ext cx="7620000" cy="5791201"/>
          </a:xfrm>
          <a:prstGeom prst="rect">
            <a:avLst/>
          </a:prstGeom>
        </p:spPr>
      </p:pic>
      <p:sp>
        <p:nvSpPr>
          <p:cNvPr id="5" name="Title 1"/>
          <p:cNvSpPr>
            <a:spLocks noGrp="1"/>
          </p:cNvSpPr>
          <p:nvPr>
            <p:ph type="title"/>
          </p:nvPr>
        </p:nvSpPr>
        <p:spPr>
          <a:xfrm>
            <a:off x="1028700" y="304800"/>
            <a:ext cx="8001000" cy="609601"/>
          </a:xfrm>
        </p:spPr>
        <p:txBody>
          <a:bodyPr>
            <a:normAutofit/>
          </a:bodyPr>
          <a:lstStyle/>
          <a:p>
            <a:r>
              <a:rPr lang="en-US" sz="2800" b="1" dirty="0">
                <a:latin typeface="Agency FB" panose="020B0503020202020204" pitchFamily="34" charset="0"/>
              </a:rPr>
              <a:t>Confirm Facility Information (cont’d.)</a:t>
            </a:r>
          </a:p>
        </p:txBody>
      </p:sp>
      <p:sp>
        <p:nvSpPr>
          <p:cNvPr id="2" name="TextBox 1"/>
          <p:cNvSpPr txBox="1"/>
          <p:nvPr/>
        </p:nvSpPr>
        <p:spPr>
          <a:xfrm>
            <a:off x="6781800" y="3660169"/>
            <a:ext cx="3162300" cy="1323439"/>
          </a:xfrm>
          <a:prstGeom prst="rect">
            <a:avLst/>
          </a:prstGeom>
          <a:noFill/>
          <a:ln w="38100">
            <a:solidFill>
              <a:schemeClr val="accent1"/>
            </a:solidFill>
          </a:ln>
        </p:spPr>
        <p:txBody>
          <a:bodyPr wrap="square" rtlCol="0">
            <a:spAutoFit/>
          </a:bodyPr>
          <a:lstStyle/>
          <a:p>
            <a:pPr algn="ctr"/>
            <a:r>
              <a:rPr lang="en-US" u="sng" dirty="0" smtClean="0">
                <a:solidFill>
                  <a:srgbClr val="FF0000"/>
                </a:solidFill>
                <a:latin typeface="Arial" panose="020B0604020202020204" pitchFamily="34" charset="0"/>
                <a:cs typeface="Arial" panose="020B0604020202020204" pitchFamily="34" charset="0"/>
              </a:rPr>
              <a:t>Please upload a site drawing. You may also add SDSs, SODs, and other documents.</a:t>
            </a:r>
            <a:endParaRPr lang="en-US" u="sng"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848" r="14345"/>
          <a:stretch/>
        </p:blipFill>
        <p:spPr>
          <a:xfrm>
            <a:off x="152400" y="1622731"/>
            <a:ext cx="9444739" cy="3962400"/>
          </a:xfrm>
          <a:prstGeom prst="rect">
            <a:avLst/>
          </a:prstGeom>
        </p:spPr>
      </p:pic>
      <p:sp>
        <p:nvSpPr>
          <p:cNvPr id="4" name="Title 1"/>
          <p:cNvSpPr>
            <a:spLocks noGrp="1"/>
          </p:cNvSpPr>
          <p:nvPr>
            <p:ph type="title"/>
          </p:nvPr>
        </p:nvSpPr>
        <p:spPr>
          <a:xfrm>
            <a:off x="1028700" y="381000"/>
            <a:ext cx="8001000" cy="609601"/>
          </a:xfrm>
        </p:spPr>
        <p:txBody>
          <a:bodyPr>
            <a:normAutofit/>
          </a:bodyPr>
          <a:lstStyle/>
          <a:p>
            <a:r>
              <a:rPr lang="en-US" sz="2800" b="1" dirty="0" smtClean="0">
                <a:latin typeface="Agency FB" panose="020B0503020202020204" pitchFamily="34" charset="0"/>
              </a:rPr>
              <a:t>Confirm Contact Information</a:t>
            </a:r>
            <a:endParaRPr lang="en-US" sz="2800" b="1" dirty="0">
              <a:latin typeface="Agency FB" panose="020B0503020202020204" pitchFamily="34" charset="0"/>
            </a:endParaRPr>
          </a:p>
        </p:txBody>
      </p:sp>
      <p:sp>
        <p:nvSpPr>
          <p:cNvPr id="11" name="Oval 10"/>
          <p:cNvSpPr/>
          <p:nvPr/>
        </p:nvSpPr>
        <p:spPr>
          <a:xfrm>
            <a:off x="381000" y="3131287"/>
            <a:ext cx="2710740" cy="16764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4" name="Oval 13"/>
          <p:cNvSpPr/>
          <p:nvPr/>
        </p:nvSpPr>
        <p:spPr>
          <a:xfrm>
            <a:off x="6248400" y="3200400"/>
            <a:ext cx="457200" cy="15240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2" name="TextBox 1"/>
          <p:cNvSpPr txBox="1"/>
          <p:nvPr/>
        </p:nvSpPr>
        <p:spPr>
          <a:xfrm>
            <a:off x="2898720" y="5959980"/>
            <a:ext cx="32766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Click on name or edit to access contact info.</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2898720" y="4495800"/>
            <a:ext cx="2130480" cy="14641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029200" y="4495800"/>
            <a:ext cx="1146120" cy="1464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119" y="1219200"/>
            <a:ext cx="2772162" cy="4001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extLst>
              <a:ext uri="{28A0092B-C50C-407E-A947-70E740481C1C}">
                <a14:useLocalDpi xmlns:a14="http://schemas.microsoft.com/office/drawing/2010/main" val="0"/>
              </a:ext>
            </a:extLst>
          </a:blip>
          <a:srcRect r="21094"/>
          <a:stretch/>
        </p:blipFill>
        <p:spPr>
          <a:xfrm>
            <a:off x="1219200" y="909170"/>
            <a:ext cx="8292468" cy="5720230"/>
          </a:xfrm>
          <a:prstGeom prst="rect">
            <a:avLst/>
          </a:prstGeom>
        </p:spPr>
      </p:pic>
      <p:sp>
        <p:nvSpPr>
          <p:cNvPr id="12" name="Oval 11"/>
          <p:cNvSpPr/>
          <p:nvPr/>
        </p:nvSpPr>
        <p:spPr>
          <a:xfrm>
            <a:off x="1294380" y="2786070"/>
            <a:ext cx="2287020" cy="117633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5" name="Oval 14"/>
          <p:cNvSpPr/>
          <p:nvPr/>
        </p:nvSpPr>
        <p:spPr>
          <a:xfrm>
            <a:off x="1323417" y="5586510"/>
            <a:ext cx="1129320" cy="33912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6" name="TextBox 15"/>
          <p:cNvSpPr txBox="1"/>
          <p:nvPr/>
        </p:nvSpPr>
        <p:spPr>
          <a:xfrm>
            <a:off x="43110" y="4443253"/>
            <a:ext cx="17526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Required data</a:t>
            </a:r>
            <a:endParaRPr lang="en-US" dirty="0">
              <a:solidFill>
                <a:srgbClr val="FF0000"/>
              </a:solidFill>
            </a:endParaRPr>
          </a:p>
        </p:txBody>
      </p:sp>
      <p:cxnSp>
        <p:nvCxnSpPr>
          <p:cNvPr id="18" name="Straight Arrow Connector 17"/>
          <p:cNvCxnSpPr/>
          <p:nvPr/>
        </p:nvCxnSpPr>
        <p:spPr>
          <a:xfrm>
            <a:off x="714044" y="4824253"/>
            <a:ext cx="580336" cy="61499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09401" y="3739483"/>
            <a:ext cx="714016" cy="6039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028700" y="375769"/>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Contact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583" t="35384" r="25833" b="19231"/>
          <a:stretch/>
        </p:blipFill>
        <p:spPr>
          <a:xfrm>
            <a:off x="381000" y="1182619"/>
            <a:ext cx="9067800" cy="4495800"/>
          </a:xfrm>
          <a:prstGeom prst="rect">
            <a:avLst/>
          </a:prstGeom>
        </p:spPr>
      </p:pic>
      <p:sp>
        <p:nvSpPr>
          <p:cNvPr id="4" name="Oval 3"/>
          <p:cNvSpPr/>
          <p:nvPr/>
        </p:nvSpPr>
        <p:spPr>
          <a:xfrm>
            <a:off x="304800" y="2122706"/>
            <a:ext cx="9067800" cy="849094"/>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6" name="TextBox 5"/>
          <p:cNvSpPr txBox="1"/>
          <p:nvPr/>
        </p:nvSpPr>
        <p:spPr>
          <a:xfrm>
            <a:off x="7847286" y="597844"/>
            <a:ext cx="2364828"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Minimum Federal requirements.</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7162800" y="1228853"/>
            <a:ext cx="838202" cy="8938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028700" y="375769"/>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Contact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5856982"/>
            <a:ext cx="9144000" cy="1077218"/>
          </a:xfrm>
          <a:prstGeom prst="rect">
            <a:avLst/>
          </a:prstGeom>
          <a:noFill/>
        </p:spPr>
        <p:txBody>
          <a:bodyPr wrap="square" rtlCol="0">
            <a:spAutoFit/>
          </a:bodyPr>
          <a:lstStyle/>
          <a:p>
            <a:pPr algn="ctr"/>
            <a:r>
              <a:rPr lang="en-US" sz="1600" u="sng" dirty="0" smtClean="0">
                <a:solidFill>
                  <a:srgbClr val="FF0000"/>
                </a:solidFill>
                <a:latin typeface="Arial" panose="020B0604020202020204" pitchFamily="34" charset="0"/>
                <a:cs typeface="Arial" panose="020B0604020202020204" pitchFamily="34" charset="0"/>
              </a:rPr>
              <a:t>If you have more than one facility, you may add the same Contact person by selecting specific facilities and the drop down to select the specific contact type and then click Add.</a:t>
            </a:r>
          </a:p>
          <a:p>
            <a:pPr algn="ctr"/>
            <a:endParaRPr lang="en-US" sz="1600" u="sng" dirty="0">
              <a:solidFill>
                <a:srgbClr val="FF0000"/>
              </a:solidFill>
              <a:latin typeface="Arial" panose="020B0604020202020204" pitchFamily="34" charset="0"/>
              <a:cs typeface="Arial" panose="020B0604020202020204" pitchFamily="34" charset="0"/>
            </a:endParaRPr>
          </a:p>
          <a:p>
            <a:pPr algn="ctr"/>
            <a:r>
              <a:rPr lang="en-US" sz="1600" u="sng" dirty="0" smtClean="0">
                <a:solidFill>
                  <a:srgbClr val="FF0000"/>
                </a:solidFill>
                <a:latin typeface="Arial" panose="020B0604020202020204" pitchFamily="34" charset="0"/>
                <a:cs typeface="Arial" panose="020B0604020202020204" pitchFamily="34" charset="0"/>
              </a:rPr>
              <a:t>If you only have one facility, click Next. </a:t>
            </a:r>
            <a:endParaRPr lang="en-US" sz="1600" u="sng" dirty="0">
              <a:solidFill>
                <a:srgbClr val="FF00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028700" y="1524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Contact Information </a:t>
            </a:r>
            <a:r>
              <a:rPr lang="en-US" sz="2800" b="1" dirty="0">
                <a:latin typeface="Agency FB" panose="020B0503020202020204" pitchFamily="34" charset="0"/>
              </a:rPr>
              <a:t>(cont’d.)</a:t>
            </a:r>
          </a:p>
        </p:txBody>
      </p:sp>
      <p:pic>
        <p:nvPicPr>
          <p:cNvPr id="2" name="Picture 1"/>
          <p:cNvPicPr>
            <a:picLocks noChangeAspect="1"/>
          </p:cNvPicPr>
          <p:nvPr/>
        </p:nvPicPr>
        <p:blipFill rotWithShape="1">
          <a:blip r:embed="rId3"/>
          <a:srcRect l="29167" t="21539" r="28750" b="28460"/>
          <a:stretch/>
        </p:blipFill>
        <p:spPr>
          <a:xfrm>
            <a:off x="1219200" y="838200"/>
            <a:ext cx="7696200" cy="4953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606" t="15065" r="15307" b="1"/>
          <a:stretch/>
        </p:blipFill>
        <p:spPr>
          <a:xfrm>
            <a:off x="234975" y="1718678"/>
            <a:ext cx="9677400" cy="3870583"/>
          </a:xfrm>
          <a:prstGeom prst="rect">
            <a:avLst/>
          </a:prstGeom>
        </p:spPr>
      </p:pic>
      <p:sp>
        <p:nvSpPr>
          <p:cNvPr id="12" name="Oval 11"/>
          <p:cNvSpPr/>
          <p:nvPr/>
        </p:nvSpPr>
        <p:spPr>
          <a:xfrm>
            <a:off x="634059" y="5018634"/>
            <a:ext cx="1629900" cy="462876"/>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5" name="Oval 14"/>
          <p:cNvSpPr/>
          <p:nvPr/>
        </p:nvSpPr>
        <p:spPr>
          <a:xfrm>
            <a:off x="6224781" y="5013525"/>
            <a:ext cx="381000" cy="333852"/>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2" name="TextBox 1"/>
          <p:cNvSpPr txBox="1"/>
          <p:nvPr/>
        </p:nvSpPr>
        <p:spPr>
          <a:xfrm>
            <a:off x="7344960" y="2804342"/>
            <a:ext cx="2713440" cy="830997"/>
          </a:xfrm>
          <a:prstGeom prst="rect">
            <a:avLst/>
          </a:prstGeom>
          <a:solidFill>
            <a:schemeClr val="bg1"/>
          </a:solid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Click on either link to access chemical information.</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4" name="Straight Arrow Connector 3"/>
          <p:cNvCxnSpPr/>
          <p:nvPr/>
        </p:nvCxnSpPr>
        <p:spPr>
          <a:xfrm flipH="1">
            <a:off x="6820891" y="3734426"/>
            <a:ext cx="964303" cy="10344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590800" y="3703427"/>
            <a:ext cx="4696875" cy="15242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028700" y="2286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Chemical Information</a:t>
            </a:r>
            <a:endParaRPr lang="en-US" sz="2800" b="1" dirty="0">
              <a:latin typeface="Agency FB" panose="020B0503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119" y="938846"/>
            <a:ext cx="2772162" cy="4001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94042" y="2895600"/>
            <a:ext cx="9052560" cy="931242"/>
          </a:xfrm>
          <a:prstGeom prst="rect">
            <a:avLst/>
          </a:prstGeom>
          <a:noFill/>
        </p:spPr>
        <p:txBody>
          <a:bodyPr wrap="square" rtlCol="0">
            <a:spAutoFit/>
          </a:bodyPr>
          <a:lstStyle/>
          <a:p>
            <a:pPr marL="0" indent="0" algn="ctr">
              <a:buNone/>
            </a:pPr>
            <a:r>
              <a:rPr lang="en-US" sz="5400" dirty="0" smtClean="0">
                <a:latin typeface="Agency FB" panose="020B0503020202020204" pitchFamily="34" charset="0"/>
                <a:hlinkClick r:id="rId3"/>
              </a:rPr>
              <a:t>https://erplan.net/eplan/home.htm</a:t>
            </a:r>
            <a:r>
              <a:rPr lang="en-US" sz="5400" dirty="0" smtClean="0">
                <a:latin typeface="Agency FB" panose="020B0503020202020204" pitchFamily="34" charset="0"/>
              </a:rPr>
              <a:t> </a:t>
            </a:r>
            <a:endParaRPr lang="en-US" sz="5400" dirty="0">
              <a:latin typeface="Agency FB" panose="020B0503020202020204" pitchFamily="34" charset="0"/>
            </a:endParaRPr>
          </a:p>
        </p:txBody>
      </p:sp>
    </p:spTree>
    <p:extLst>
      <p:ext uri="{BB962C8B-B14F-4D97-AF65-F5344CB8AC3E}">
        <p14:creationId xmlns:p14="http://schemas.microsoft.com/office/powerpoint/2010/main" val="3063448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32" r="3030"/>
          <a:stretch/>
        </p:blipFill>
        <p:spPr>
          <a:xfrm>
            <a:off x="135092" y="1066800"/>
            <a:ext cx="9788215" cy="5791200"/>
          </a:xfrm>
          <a:prstGeom prst="rect">
            <a:avLst/>
          </a:prstGeom>
        </p:spPr>
      </p:pic>
      <p:sp>
        <p:nvSpPr>
          <p:cNvPr id="3" name="TextBox 2"/>
          <p:cNvSpPr txBox="1"/>
          <p:nvPr/>
        </p:nvSpPr>
        <p:spPr>
          <a:xfrm>
            <a:off x="6494307" y="4343400"/>
            <a:ext cx="34290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Note that sulfuric acid is an extremely hazardous substance</a:t>
            </a:r>
            <a:endParaRPr lang="en-US" dirty="0">
              <a:solidFill>
                <a:srgbClr val="FF0000"/>
              </a:solidFill>
            </a:endParaRPr>
          </a:p>
        </p:txBody>
      </p:sp>
      <p:cxnSp>
        <p:nvCxnSpPr>
          <p:cNvPr id="9" name="Straight Arrow Connector 8"/>
          <p:cNvCxnSpPr/>
          <p:nvPr/>
        </p:nvCxnSpPr>
        <p:spPr>
          <a:xfrm flipH="1" flipV="1">
            <a:off x="1028700" y="4114800"/>
            <a:ext cx="5295900" cy="5209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028700" y="2286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Chemical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9601200" cy="584775"/>
          </a:xfrm>
          <a:prstGeom prst="rect">
            <a:avLst/>
          </a:prstGeom>
          <a:noFill/>
        </p:spPr>
        <p:txBody>
          <a:bodyPr wrap="square" rtlCol="0">
            <a:spAutoFit/>
          </a:bodyPr>
          <a:lstStyle/>
          <a:p>
            <a:pPr algn="ctr"/>
            <a:r>
              <a:rPr lang="en-US" sz="3200" b="1" dirty="0">
                <a:latin typeface="Agency FB" panose="020B0503020202020204" pitchFamily="34" charset="0"/>
              </a:rPr>
              <a:t>Confirm Chemical Information (cont’d.)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76" t="3258" r="35605" b="3880"/>
          <a:stretch/>
        </p:blipFill>
        <p:spPr>
          <a:xfrm>
            <a:off x="838200" y="1295400"/>
            <a:ext cx="7183559" cy="4343400"/>
          </a:xfrm>
          <a:prstGeom prst="rect">
            <a:avLst/>
          </a:prstGeom>
        </p:spPr>
      </p:pic>
    </p:spTree>
    <p:extLst>
      <p:ext uri="{BB962C8B-B14F-4D97-AF65-F5344CB8AC3E}">
        <p14:creationId xmlns:p14="http://schemas.microsoft.com/office/powerpoint/2010/main" val="4170811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9601200" cy="584775"/>
          </a:xfrm>
          <a:prstGeom prst="rect">
            <a:avLst/>
          </a:prstGeom>
          <a:noFill/>
        </p:spPr>
        <p:txBody>
          <a:bodyPr wrap="square" rtlCol="0">
            <a:spAutoFit/>
          </a:bodyPr>
          <a:lstStyle/>
          <a:p>
            <a:pPr algn="ctr"/>
            <a:r>
              <a:rPr lang="en-US" sz="3200" b="1" dirty="0">
                <a:latin typeface="Agency FB" panose="020B0503020202020204" pitchFamily="34" charset="0"/>
              </a:rPr>
              <a:t>Confirm Chemical Information (cont’d.)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7" t="3631" r="56818" b="3633"/>
          <a:stretch/>
        </p:blipFill>
        <p:spPr>
          <a:xfrm>
            <a:off x="753438" y="1066800"/>
            <a:ext cx="5511800" cy="4724400"/>
          </a:xfrm>
          <a:prstGeom prst="rect">
            <a:avLst/>
          </a:prstGeom>
        </p:spPr>
      </p:pic>
    </p:spTree>
    <p:extLst>
      <p:ext uri="{BB962C8B-B14F-4D97-AF65-F5344CB8AC3E}">
        <p14:creationId xmlns:p14="http://schemas.microsoft.com/office/powerpoint/2010/main" val="2610498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2727"/>
          <a:stretch/>
        </p:blipFill>
        <p:spPr>
          <a:xfrm>
            <a:off x="228600" y="1447800"/>
            <a:ext cx="9486184" cy="3683181"/>
          </a:xfrm>
          <a:prstGeom prst="rect">
            <a:avLst/>
          </a:prstGeom>
        </p:spPr>
      </p:pic>
      <p:sp>
        <p:nvSpPr>
          <p:cNvPr id="2" name="TextBox 1"/>
          <p:cNvSpPr txBox="1"/>
          <p:nvPr/>
        </p:nvSpPr>
        <p:spPr>
          <a:xfrm>
            <a:off x="228600" y="152400"/>
            <a:ext cx="9601200" cy="584775"/>
          </a:xfrm>
          <a:prstGeom prst="rect">
            <a:avLst/>
          </a:prstGeom>
          <a:noFill/>
        </p:spPr>
        <p:txBody>
          <a:bodyPr wrap="square" rtlCol="0">
            <a:spAutoFit/>
          </a:bodyPr>
          <a:lstStyle/>
          <a:p>
            <a:pPr algn="ctr"/>
            <a:r>
              <a:rPr lang="en-US" sz="3200" b="1" dirty="0">
                <a:latin typeface="Agency FB" panose="020B0503020202020204" pitchFamily="34" charset="0"/>
              </a:rPr>
              <a:t>Confirm Chemical Information (cont’d.)</a:t>
            </a:r>
          </a:p>
        </p:txBody>
      </p:sp>
      <p:sp>
        <p:nvSpPr>
          <p:cNvPr id="5" name="TextBox 4"/>
          <p:cNvSpPr txBox="1"/>
          <p:nvPr/>
        </p:nvSpPr>
        <p:spPr>
          <a:xfrm>
            <a:off x="4572000" y="2099101"/>
            <a:ext cx="1828800" cy="830997"/>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Always enter amounts in pounds</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5943600" y="2362200"/>
            <a:ext cx="1352192" cy="76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2571" y="2701498"/>
            <a:ext cx="1409700" cy="457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0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61551" y="914400"/>
            <a:ext cx="8259097" cy="6096000"/>
          </a:xfrm>
          <a:prstGeom prst="rect">
            <a:avLst/>
          </a:prstGeom>
        </p:spPr>
      </p:pic>
      <p:sp>
        <p:nvSpPr>
          <p:cNvPr id="2" name="TextBox 1"/>
          <p:cNvSpPr txBox="1"/>
          <p:nvPr/>
        </p:nvSpPr>
        <p:spPr>
          <a:xfrm>
            <a:off x="762000" y="2861846"/>
            <a:ext cx="20574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Existing location</a:t>
            </a:r>
            <a:endParaRPr lang="en-US" sz="1600" u="sng"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7391400" y="4419600"/>
            <a:ext cx="2438400" cy="584775"/>
          </a:xfrm>
          <a:prstGeom prst="rect">
            <a:avLst/>
          </a:prstGeom>
          <a:solidFill>
            <a:schemeClr val="bg1"/>
          </a:solid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Can add multiple locations as needed</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1524000" y="3200400"/>
            <a:ext cx="533400" cy="304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1"/>
          </p:cNvCxnSpPr>
          <p:nvPr/>
        </p:nvCxnSpPr>
        <p:spPr>
          <a:xfrm flipH="1" flipV="1">
            <a:off x="6819900" y="4711987"/>
            <a:ext cx="571500"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028700" y="2286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Chemical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 y="5976063"/>
            <a:ext cx="8458200" cy="1077218"/>
          </a:xfrm>
          <a:prstGeom prst="rect">
            <a:avLst/>
          </a:prstGeom>
          <a:noFill/>
          <a:ln w="28575">
            <a:solidFill>
              <a:schemeClr val="accent1">
                <a:lumMod val="75000"/>
              </a:schemeClr>
            </a:solidFill>
          </a:ln>
        </p:spPr>
        <p:txBody>
          <a:bodyPr wrap="square" rtlCol="0">
            <a:spAutoFit/>
          </a:bodyPr>
          <a:lstStyle/>
          <a:p>
            <a:pPr algn="ctr"/>
            <a:r>
              <a:rPr lang="en-US" sz="1600" u="sng" dirty="0" smtClean="0">
                <a:solidFill>
                  <a:srgbClr val="D56509"/>
                </a:solidFill>
                <a:latin typeface="Arial" panose="020B0604020202020204" pitchFamily="34" charset="0"/>
                <a:cs typeface="Arial" panose="020B0604020202020204" pitchFamily="34" charset="0"/>
              </a:rPr>
              <a:t>Adding a Mixture Component is optional. </a:t>
            </a:r>
          </a:p>
          <a:p>
            <a:pPr algn="ctr"/>
            <a:endParaRPr lang="en-US" sz="1600" u="sng" dirty="0" smtClean="0">
              <a:solidFill>
                <a:srgbClr val="D56509"/>
              </a:solidFill>
              <a:latin typeface="Arial" panose="020B0604020202020204" pitchFamily="34" charset="0"/>
              <a:cs typeface="Arial" panose="020B0604020202020204" pitchFamily="34" charset="0"/>
            </a:endParaRPr>
          </a:p>
          <a:p>
            <a:pPr algn="ctr"/>
            <a:r>
              <a:rPr lang="en-US" sz="1600" u="sng" dirty="0" smtClean="0">
                <a:solidFill>
                  <a:srgbClr val="D56509"/>
                </a:solidFill>
                <a:latin typeface="Arial" panose="020B0604020202020204" pitchFamily="34" charset="0"/>
                <a:cs typeface="Arial" panose="020B0604020202020204" pitchFamily="34" charset="0"/>
              </a:rPr>
              <a:t>Either Add the Mixture Component by entering the necessary fields and clicking Add or if there is no Mixture Component, click Next. </a:t>
            </a:r>
            <a:endParaRPr lang="en-US" sz="1600" u="sng" dirty="0">
              <a:solidFill>
                <a:srgbClr val="D56509"/>
              </a:solidFill>
              <a:latin typeface="Arial" panose="020B0604020202020204" pitchFamily="34" charset="0"/>
              <a:cs typeface="Arial" panose="020B0604020202020204" pitchFamily="34" charset="0"/>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752600" y="762001"/>
            <a:ext cx="6629400" cy="5214062"/>
          </a:xfrm>
          <a:prstGeom prst="rect">
            <a:avLst/>
          </a:prstGeom>
        </p:spPr>
      </p:pic>
      <p:sp>
        <p:nvSpPr>
          <p:cNvPr id="5" name="Title 1"/>
          <p:cNvSpPr txBox="1">
            <a:spLocks/>
          </p:cNvSpPr>
          <p:nvPr/>
        </p:nvSpPr>
        <p:spPr>
          <a:xfrm>
            <a:off x="1028700" y="1524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Chemical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14400" y="6290846"/>
            <a:ext cx="8241359" cy="338554"/>
          </a:xfrm>
          <a:prstGeom prst="rect">
            <a:avLst/>
          </a:prstGeom>
          <a:noFill/>
          <a:ln w="19050">
            <a:solidFill>
              <a:schemeClr val="accent1">
                <a:lumMod val="75000"/>
              </a:schemeClr>
            </a:solidFill>
          </a:ln>
        </p:spPr>
        <p:txBody>
          <a:bodyPr wrap="none" rtlCol="0">
            <a:spAutoFit/>
          </a:bodyPr>
          <a:lstStyle/>
          <a:p>
            <a:pPr algn="ctr"/>
            <a:r>
              <a:rPr lang="en-US" sz="1600" u="sng" dirty="0" smtClean="0">
                <a:solidFill>
                  <a:schemeClr val="accent6">
                    <a:lumMod val="75000"/>
                  </a:schemeClr>
                </a:solidFill>
                <a:latin typeface="Arial" panose="020B0604020202020204" pitchFamily="34" charset="0"/>
                <a:cs typeface="Arial" panose="020B0604020202020204" pitchFamily="34" charset="0"/>
              </a:rPr>
              <a:t>Frequency and Mode of Shipments refers to how often chemicals are shipped to the site.</a:t>
            </a:r>
            <a:endParaRPr lang="en-US" sz="1600" u="sng"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2"/>
          <p:cNvPicPr/>
          <p:nvPr/>
        </p:nvPicPr>
        <p:blipFill rotWithShape="1">
          <a:blip r:embed="rId3">
            <a:extLst>
              <a:ext uri="{28A0092B-C50C-407E-A947-70E740481C1C}">
                <a14:useLocalDpi xmlns:a14="http://schemas.microsoft.com/office/drawing/2010/main" val="0"/>
              </a:ext>
            </a:extLst>
          </a:blip>
          <a:srcRect b="4970"/>
          <a:stretch/>
        </p:blipFill>
        <p:spPr>
          <a:xfrm>
            <a:off x="1790700" y="839912"/>
            <a:ext cx="6515100" cy="5256087"/>
          </a:xfrm>
          <a:prstGeom prst="rect">
            <a:avLst/>
          </a:prstGeom>
        </p:spPr>
      </p:pic>
      <p:sp>
        <p:nvSpPr>
          <p:cNvPr id="6" name="Title 1"/>
          <p:cNvSpPr txBox="1">
            <a:spLocks/>
          </p:cNvSpPr>
          <p:nvPr/>
        </p:nvSpPr>
        <p:spPr>
          <a:xfrm>
            <a:off x="1028700" y="228600"/>
            <a:ext cx="8001000" cy="609601"/>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2800" b="1" dirty="0" smtClean="0">
                <a:latin typeface="Agency FB" panose="020B0503020202020204" pitchFamily="34" charset="0"/>
              </a:rPr>
              <a:t>Confirm Chemical Information </a:t>
            </a:r>
            <a:r>
              <a:rPr lang="en-US" sz="2800" b="1" dirty="0">
                <a:latin typeface="Agency FB" panose="020B0503020202020204" pitchFamily="34" charset="0"/>
              </a:rPr>
              <a:t>(cont’d.)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363" r="15152"/>
          <a:stretch/>
        </p:blipFill>
        <p:spPr>
          <a:xfrm>
            <a:off x="165536" y="1600200"/>
            <a:ext cx="9740464" cy="3962401"/>
          </a:xfrm>
          <a:prstGeom prst="rect">
            <a:avLst/>
          </a:prstGeom>
        </p:spPr>
      </p:pic>
      <p:pic>
        <p:nvPicPr>
          <p:cNvPr id="14" name="Picture 13"/>
          <p:cNvPicPr/>
          <p:nvPr/>
        </p:nvPicPr>
        <p:blipFill rotWithShape="1">
          <a:blip r:embed="rId4">
            <a:extLst>
              <a:ext uri="{28A0092B-C50C-407E-A947-70E740481C1C}">
                <a14:useLocalDpi xmlns:a14="http://schemas.microsoft.com/office/drawing/2010/main" val="0"/>
              </a:ext>
            </a:extLst>
          </a:blip>
          <a:srcRect l="1391" t="86642" r="54804"/>
          <a:stretch/>
        </p:blipFill>
        <p:spPr>
          <a:xfrm>
            <a:off x="228600" y="5829300"/>
            <a:ext cx="5181600" cy="1143000"/>
          </a:xfrm>
          <a:prstGeom prst="rect">
            <a:avLst/>
          </a:prstGeom>
        </p:spPr>
      </p:pic>
      <p:sp>
        <p:nvSpPr>
          <p:cNvPr id="4" name="Title 1"/>
          <p:cNvSpPr>
            <a:spLocks noGrp="1"/>
          </p:cNvSpPr>
          <p:nvPr>
            <p:ph type="title"/>
          </p:nvPr>
        </p:nvSpPr>
        <p:spPr>
          <a:xfrm>
            <a:off x="1028700" y="329213"/>
            <a:ext cx="8001000" cy="609601"/>
          </a:xfrm>
        </p:spPr>
        <p:txBody>
          <a:bodyPr>
            <a:normAutofit/>
          </a:bodyPr>
          <a:lstStyle/>
          <a:p>
            <a:r>
              <a:rPr lang="en-US" sz="2800" b="1" dirty="0" smtClean="0">
                <a:latin typeface="Agency FB" panose="020B0503020202020204" pitchFamily="34" charset="0"/>
              </a:rPr>
              <a:t>Validate Record</a:t>
            </a:r>
            <a:endParaRPr lang="en-US" sz="2800" b="1" dirty="0">
              <a:latin typeface="Agency FB" panose="020B0503020202020204" pitchFamily="34" charset="0"/>
            </a:endParaRPr>
          </a:p>
        </p:txBody>
      </p:sp>
      <p:sp>
        <p:nvSpPr>
          <p:cNvPr id="6" name="Oval 5"/>
          <p:cNvSpPr/>
          <p:nvPr/>
        </p:nvSpPr>
        <p:spPr>
          <a:xfrm>
            <a:off x="228600" y="6244535"/>
            <a:ext cx="1206720" cy="35244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8" name="TextBox 7"/>
          <p:cNvSpPr txBox="1"/>
          <p:nvPr/>
        </p:nvSpPr>
        <p:spPr>
          <a:xfrm>
            <a:off x="7467600" y="4024992"/>
            <a:ext cx="21336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Current filing status</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flipV="1">
            <a:off x="8458200" y="3048000"/>
            <a:ext cx="800100" cy="8757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28700" y="162757"/>
            <a:ext cx="8001000" cy="609601"/>
          </a:xfrm>
        </p:spPr>
        <p:txBody>
          <a:bodyPr>
            <a:normAutofit/>
          </a:bodyPr>
          <a:lstStyle/>
          <a:p>
            <a:r>
              <a:rPr lang="en-US" sz="2800" b="1" dirty="0" smtClean="0">
                <a:latin typeface="Agency FB" panose="020B0503020202020204" pitchFamily="34" charset="0"/>
              </a:rPr>
              <a:t>Validate Record </a:t>
            </a:r>
            <a:r>
              <a:rPr lang="en-US" sz="2800" b="1" dirty="0">
                <a:latin typeface="Agency FB" panose="020B0503020202020204" pitchFamily="34" charset="0"/>
              </a:rPr>
              <a:t>(cont’d.)</a:t>
            </a:r>
          </a:p>
        </p:txBody>
      </p:sp>
      <p:sp>
        <p:nvSpPr>
          <p:cNvPr id="13" name="TextBox 12"/>
          <p:cNvSpPr txBox="1"/>
          <p:nvPr/>
        </p:nvSpPr>
        <p:spPr>
          <a:xfrm>
            <a:off x="838200" y="6120825"/>
            <a:ext cx="8458200" cy="584775"/>
          </a:xfrm>
          <a:prstGeom prst="rect">
            <a:avLst/>
          </a:prstGeom>
          <a:noFill/>
        </p:spPr>
        <p:txBody>
          <a:bodyPr wrap="square" rtlCol="0">
            <a:spAutoFit/>
          </a:bodyPr>
          <a:lstStyle/>
          <a:p>
            <a:pPr algn="ctr"/>
            <a:r>
              <a:rPr lang="en-US" sz="1600" u="sng" dirty="0" smtClean="0">
                <a:solidFill>
                  <a:srgbClr val="FF0000"/>
                </a:solidFill>
                <a:latin typeface="Arial" panose="020B0604020202020204" pitchFamily="34" charset="0"/>
                <a:cs typeface="Arial" panose="020B0604020202020204" pitchFamily="34" charset="0"/>
              </a:rPr>
              <a:t>If an error message occurs, click the blue link next to the requirement. This will bring you to the page necessary to satisfy the requirement.  </a:t>
            </a:r>
            <a:endParaRPr lang="en-US" sz="1600" u="sng" dirty="0">
              <a:solidFill>
                <a:srgbClr val="FF0000"/>
              </a:solidFill>
              <a:latin typeface="Arial" panose="020B0604020202020204" pitchFamily="34" charset="0"/>
              <a:cs typeface="Arial" panose="020B0604020202020204" pitchFamily="34" charset="0"/>
            </a:endParaRPr>
          </a:p>
        </p:txBody>
      </p:sp>
      <p:pic>
        <p:nvPicPr>
          <p:cNvPr id="12" name="Picture 11"/>
          <p:cNvPicPr/>
          <p:nvPr/>
        </p:nvPicPr>
        <p:blipFill rotWithShape="1">
          <a:blip r:embed="rId3"/>
          <a:srcRect l="2500" t="25592" r="18771" b="12514"/>
          <a:stretch/>
        </p:blipFill>
        <p:spPr>
          <a:xfrm>
            <a:off x="838200" y="1295400"/>
            <a:ext cx="8610600" cy="4495800"/>
          </a:xfrm>
          <a:prstGeom prst="rect">
            <a:avLst/>
          </a:prstGeom>
        </p:spPr>
      </p:pic>
      <p:sp>
        <p:nvSpPr>
          <p:cNvPr id="14" name="Oval 13"/>
          <p:cNvSpPr/>
          <p:nvPr/>
        </p:nvSpPr>
        <p:spPr>
          <a:xfrm>
            <a:off x="4876800" y="3208806"/>
            <a:ext cx="3505200" cy="601193"/>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Tree>
    <p:extLst>
      <p:ext uri="{BB962C8B-B14F-4D97-AF65-F5344CB8AC3E}">
        <p14:creationId xmlns:p14="http://schemas.microsoft.com/office/powerpoint/2010/main" val="3367751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2054"/>
          <a:stretch/>
        </p:blipFill>
        <p:spPr>
          <a:xfrm>
            <a:off x="2971800" y="1295400"/>
            <a:ext cx="6400800" cy="492442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72898" b="14203"/>
          <a:stretch/>
        </p:blipFill>
        <p:spPr>
          <a:xfrm>
            <a:off x="314837" y="1295399"/>
            <a:ext cx="2809363" cy="3886201"/>
          </a:xfrm>
          <a:prstGeom prst="rect">
            <a:avLst/>
          </a:prstGeom>
        </p:spPr>
      </p:pic>
      <p:sp>
        <p:nvSpPr>
          <p:cNvPr id="12" name="Oval 11"/>
          <p:cNvSpPr/>
          <p:nvPr/>
        </p:nvSpPr>
        <p:spPr>
          <a:xfrm>
            <a:off x="625560" y="3094750"/>
            <a:ext cx="1870560" cy="48924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5" name="Oval 14"/>
          <p:cNvSpPr/>
          <p:nvPr/>
        </p:nvSpPr>
        <p:spPr>
          <a:xfrm>
            <a:off x="4343400" y="4451273"/>
            <a:ext cx="2046600" cy="48744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6" name="TextBox 15"/>
          <p:cNvSpPr txBox="1"/>
          <p:nvPr/>
        </p:nvSpPr>
        <p:spPr>
          <a:xfrm>
            <a:off x="1905000" y="6367046"/>
            <a:ext cx="67056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With all errors corrected, the Tier II data can be uploaded to E-Plan.</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H="1" flipV="1">
            <a:off x="1828800" y="3657600"/>
            <a:ext cx="685800" cy="25622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28700" y="162757"/>
            <a:ext cx="8001000" cy="609601"/>
          </a:xfrm>
        </p:spPr>
        <p:txBody>
          <a:bodyPr>
            <a:normAutofit/>
          </a:bodyPr>
          <a:lstStyle/>
          <a:p>
            <a:r>
              <a:rPr lang="en-US" sz="2800" b="1" dirty="0" smtClean="0">
                <a:latin typeface="Agency FB" panose="020B0503020202020204" pitchFamily="34" charset="0"/>
              </a:rPr>
              <a:t>Validate Record </a:t>
            </a:r>
            <a:r>
              <a:rPr lang="en-US" sz="2800" b="1" dirty="0">
                <a:latin typeface="Agency FB" panose="020B0503020202020204" pitchFamily="34" charset="0"/>
              </a:rPr>
              <a:t>(cont’d.)</a:t>
            </a:r>
          </a:p>
        </p:txBody>
      </p:sp>
      <p:cxnSp>
        <p:nvCxnSpPr>
          <p:cNvPr id="20" name="Straight Arrow Connector 19"/>
          <p:cNvCxnSpPr/>
          <p:nvPr/>
        </p:nvCxnSpPr>
        <p:spPr>
          <a:xfrm>
            <a:off x="2496120" y="3510381"/>
            <a:ext cx="1078134" cy="7936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1371600"/>
            <a:ext cx="9515603" cy="4953000"/>
          </a:xfrm>
          <a:prstGeom prst="rect">
            <a:avLst/>
          </a:prstGeom>
          <a:noFill/>
          <a:ln w="9525">
            <a:solidFill>
              <a:schemeClr val="tx1"/>
            </a:solidFill>
            <a:miter lim="800000"/>
            <a:headEnd/>
            <a:tailEnd/>
          </a:ln>
        </p:spPr>
      </p:pic>
      <p:grpSp>
        <p:nvGrpSpPr>
          <p:cNvPr id="7" name="Group 6"/>
          <p:cNvGrpSpPr/>
          <p:nvPr/>
        </p:nvGrpSpPr>
        <p:grpSpPr>
          <a:xfrm>
            <a:off x="5791200" y="3505200"/>
            <a:ext cx="2895600" cy="2223075"/>
            <a:chOff x="5791200" y="3009900"/>
            <a:chExt cx="2895600" cy="2223075"/>
          </a:xfrm>
        </p:grpSpPr>
        <p:sp>
          <p:nvSpPr>
            <p:cNvPr id="5" name="Oval 4"/>
            <p:cNvSpPr/>
            <p:nvPr/>
          </p:nvSpPr>
          <p:spPr>
            <a:xfrm>
              <a:off x="5791200" y="3009900"/>
              <a:ext cx="2354580" cy="1127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p>
          </p:txBody>
        </p:sp>
        <p:sp>
          <p:nvSpPr>
            <p:cNvPr id="2" name="TextBox 1"/>
            <p:cNvSpPr txBox="1"/>
            <p:nvPr/>
          </p:nvSpPr>
          <p:spPr>
            <a:xfrm>
              <a:off x="6553200" y="4648200"/>
              <a:ext cx="21336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Click here to file Tier II report in E-Plan.</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6553200" y="4137660"/>
              <a:ext cx="152400" cy="6629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304800" y="304800"/>
            <a:ext cx="9372600" cy="830997"/>
          </a:xfrm>
          <a:prstGeom prst="rect">
            <a:avLst/>
          </a:prstGeom>
          <a:noFill/>
        </p:spPr>
        <p:txBody>
          <a:bodyPr wrap="square" rtlCol="0">
            <a:spAutoFit/>
          </a:bodyPr>
          <a:lstStyle/>
          <a:p>
            <a:pPr algn="ctr"/>
            <a:r>
              <a:rPr lang="en-US" sz="4800" dirty="0" smtClean="0">
                <a:solidFill>
                  <a:srgbClr val="D56509"/>
                </a:solidFill>
                <a:latin typeface="Agency FB" panose="020B0503020202020204" pitchFamily="34" charset="0"/>
              </a:rPr>
              <a:t>Getting Started</a:t>
            </a:r>
            <a:endParaRPr lang="en-US" sz="4800" dirty="0">
              <a:solidFill>
                <a:srgbClr val="D56509"/>
              </a:solidFill>
              <a:latin typeface="Agency FB" panose="020B05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4508" t="20288" r="17365"/>
          <a:stretch/>
        </p:blipFill>
        <p:spPr>
          <a:xfrm>
            <a:off x="762000" y="797167"/>
            <a:ext cx="8534400" cy="6066432"/>
          </a:xfrm>
          <a:prstGeom prst="rect">
            <a:avLst/>
          </a:prstGeom>
        </p:spPr>
      </p:pic>
      <p:sp>
        <p:nvSpPr>
          <p:cNvPr id="11" name="Oval 10"/>
          <p:cNvSpPr/>
          <p:nvPr/>
        </p:nvSpPr>
        <p:spPr>
          <a:xfrm>
            <a:off x="1012751" y="4750871"/>
            <a:ext cx="609600" cy="4572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19" name="Oval 18"/>
          <p:cNvSpPr/>
          <p:nvPr/>
        </p:nvSpPr>
        <p:spPr>
          <a:xfrm>
            <a:off x="3505200" y="6383510"/>
            <a:ext cx="1447800" cy="495299"/>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20" name="TextBox 19"/>
          <p:cNvSpPr txBox="1"/>
          <p:nvPr/>
        </p:nvSpPr>
        <p:spPr>
          <a:xfrm>
            <a:off x="393849" y="3253468"/>
            <a:ext cx="27432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Select facilities to upload.</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1127051" y="3572198"/>
            <a:ext cx="190500" cy="7712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44760" y="5410200"/>
            <a:ext cx="2794147" cy="830997"/>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Note that you can print a draft copy Tier II report before final upload.</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25" name="Straight Arrow Connector 24"/>
          <p:cNvCxnSpPr>
            <a:stCxn id="23" idx="1"/>
          </p:cNvCxnSpPr>
          <p:nvPr/>
        </p:nvCxnSpPr>
        <p:spPr>
          <a:xfrm flipH="1">
            <a:off x="5029200" y="5825699"/>
            <a:ext cx="2215560" cy="5578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1028700" y="162757"/>
            <a:ext cx="8001000" cy="609601"/>
          </a:xfrm>
        </p:spPr>
        <p:txBody>
          <a:bodyPr>
            <a:normAutofit/>
          </a:bodyPr>
          <a:lstStyle/>
          <a:p>
            <a:r>
              <a:rPr lang="en-US" sz="2800" b="1" dirty="0" smtClean="0">
                <a:latin typeface="Agency FB" panose="020B0503020202020204" pitchFamily="34" charset="0"/>
              </a:rPr>
              <a:t>Validate Record </a:t>
            </a:r>
            <a:r>
              <a:rPr lang="en-US" sz="2800" b="1" dirty="0">
                <a:latin typeface="Agency FB" panose="020B0503020202020204" pitchFamily="34" charset="0"/>
              </a:rPr>
              <a:t>(cont’d.)</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3514" b="3251"/>
          <a:stretch/>
        </p:blipFill>
        <p:spPr>
          <a:xfrm>
            <a:off x="2142017" y="4844783"/>
            <a:ext cx="3268183" cy="2606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P spid="20" grpId="0"/>
      <p:bldP spid="20" grpId="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9645"/>
            <a:ext cx="9296400" cy="3725355"/>
          </a:xfrm>
          <a:prstGeom prst="rect">
            <a:avLst/>
          </a:prstGeom>
        </p:spPr>
      </p:pic>
      <p:sp>
        <p:nvSpPr>
          <p:cNvPr id="4" name="Title 1"/>
          <p:cNvSpPr>
            <a:spLocks noGrp="1"/>
          </p:cNvSpPr>
          <p:nvPr>
            <p:ph type="title"/>
          </p:nvPr>
        </p:nvSpPr>
        <p:spPr>
          <a:xfrm>
            <a:off x="723900" y="314325"/>
            <a:ext cx="8001000" cy="609601"/>
          </a:xfrm>
        </p:spPr>
        <p:txBody>
          <a:bodyPr>
            <a:normAutofit/>
          </a:bodyPr>
          <a:lstStyle/>
          <a:p>
            <a:r>
              <a:rPr lang="en-US" sz="2800" b="1" dirty="0" smtClean="0">
                <a:latin typeface="Agency FB" panose="020B0503020202020204" pitchFamily="34" charset="0"/>
              </a:rPr>
              <a:t>Consolidated </a:t>
            </a:r>
            <a:r>
              <a:rPr lang="en-US" sz="2800" b="1" dirty="0">
                <a:latin typeface="Agency FB" panose="020B0503020202020204" pitchFamily="34" charset="0"/>
              </a:rPr>
              <a:t>A</a:t>
            </a:r>
            <a:r>
              <a:rPr lang="en-US" sz="2800" b="1" dirty="0" smtClean="0">
                <a:latin typeface="Agency FB" panose="020B0503020202020204" pitchFamily="34" charset="0"/>
              </a:rPr>
              <a:t>nnual </a:t>
            </a:r>
            <a:r>
              <a:rPr lang="en-US" sz="2800" b="1" dirty="0">
                <a:latin typeface="Agency FB" panose="020B0503020202020204" pitchFamily="34" charset="0"/>
              </a:rPr>
              <a:t>R</a:t>
            </a:r>
            <a:r>
              <a:rPr lang="en-US" sz="2800" b="1" dirty="0" smtClean="0">
                <a:latin typeface="Agency FB" panose="020B0503020202020204" pitchFamily="34" charset="0"/>
              </a:rPr>
              <a:t>egistration Form</a:t>
            </a:r>
            <a:endParaRPr lang="en-US" sz="2800" b="1" dirty="0">
              <a:latin typeface="Agency FB" panose="020B0503020202020204" pitchFamily="34" charset="0"/>
            </a:endParaRPr>
          </a:p>
        </p:txBody>
      </p:sp>
      <p:sp>
        <p:nvSpPr>
          <p:cNvPr id="9" name="TextBox 8"/>
          <p:cNvSpPr txBox="1"/>
          <p:nvPr/>
        </p:nvSpPr>
        <p:spPr>
          <a:xfrm>
            <a:off x="6705600" y="1118231"/>
            <a:ext cx="289560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Note all fields are required.</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flipH="1">
            <a:off x="3733800" y="1456785"/>
            <a:ext cx="2971800" cy="15912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4953000"/>
            <a:ext cx="3657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28" r="20454"/>
          <a:stretch/>
        </p:blipFill>
        <p:spPr>
          <a:xfrm>
            <a:off x="228600" y="1371600"/>
            <a:ext cx="9714860" cy="4190999"/>
          </a:xfrm>
          <a:prstGeom prst="rect">
            <a:avLst/>
          </a:prstGeom>
        </p:spPr>
      </p:pic>
      <p:sp>
        <p:nvSpPr>
          <p:cNvPr id="4" name="Title 1"/>
          <p:cNvSpPr>
            <a:spLocks noGrp="1"/>
          </p:cNvSpPr>
          <p:nvPr>
            <p:ph type="title"/>
          </p:nvPr>
        </p:nvSpPr>
        <p:spPr>
          <a:xfrm>
            <a:off x="762000" y="152400"/>
            <a:ext cx="8001000" cy="609601"/>
          </a:xfrm>
        </p:spPr>
        <p:txBody>
          <a:bodyPr>
            <a:normAutofit/>
          </a:bodyPr>
          <a:lstStyle/>
          <a:p>
            <a:r>
              <a:rPr lang="en-US" sz="2800" b="1" dirty="0" smtClean="0">
                <a:latin typeface="Agency FB" panose="020B0503020202020204" pitchFamily="34" charset="0"/>
              </a:rPr>
              <a:t>Fee Calculation and Payment</a:t>
            </a:r>
            <a:endParaRPr lang="en-US" sz="2800" b="1" dirty="0">
              <a:latin typeface="Agency FB" panose="020B0503020202020204" pitchFamily="34" charset="0"/>
            </a:endParaRPr>
          </a:p>
        </p:txBody>
      </p:sp>
      <p:sp>
        <p:nvSpPr>
          <p:cNvPr id="3" name="TextBox 2"/>
          <p:cNvSpPr txBox="1"/>
          <p:nvPr/>
        </p:nvSpPr>
        <p:spPr>
          <a:xfrm>
            <a:off x="7772400" y="325344"/>
            <a:ext cx="1981200" cy="1323439"/>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Note the fee rate is determined by your reported chemicals and answers to these questions. </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6446028" y="1409048"/>
            <a:ext cx="1446944" cy="8000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6391" y="3213134"/>
            <a:ext cx="28956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Enter # of employees, then click on “</a:t>
            </a:r>
            <a:r>
              <a:rPr lang="en-US" sz="1600" u="sng" dirty="0">
                <a:solidFill>
                  <a:srgbClr val="FF0000"/>
                </a:solidFill>
                <a:latin typeface="Arial" panose="020B0604020202020204" pitchFamily="34" charset="0"/>
                <a:cs typeface="Arial" panose="020B0604020202020204" pitchFamily="34" charset="0"/>
              </a:rPr>
              <a:t>C</a:t>
            </a:r>
            <a:r>
              <a:rPr lang="en-US" sz="1600" u="sng" dirty="0" smtClean="0">
                <a:solidFill>
                  <a:srgbClr val="FF0000"/>
                </a:solidFill>
                <a:latin typeface="Arial" panose="020B0604020202020204" pitchFamily="34" charset="0"/>
                <a:cs typeface="Arial" panose="020B0604020202020204" pitchFamily="34" charset="0"/>
              </a:rPr>
              <a:t>alculate”</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4191000" y="3505521"/>
            <a:ext cx="795392" cy="1345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38600" y="3932484"/>
            <a:ext cx="947792" cy="4750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638800" y="4981328"/>
            <a:ext cx="1058897" cy="691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4038600" y="5334000"/>
            <a:ext cx="1363697" cy="220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0" y="5153283"/>
            <a:ext cx="19812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Click ‘Submit’ to pay online.</a:t>
            </a:r>
            <a:endParaRPr lang="en-US" sz="1600" u="sng"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10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gency FB" panose="020B0503020202020204" pitchFamily="34" charset="0"/>
              </a:rPr>
              <a:t>Other Fee Questions</a:t>
            </a:r>
            <a:endParaRPr lang="en-US" dirty="0"/>
          </a:p>
        </p:txBody>
      </p:sp>
      <p:pic>
        <p:nvPicPr>
          <p:cNvPr id="4" name="Content Placeholder 3"/>
          <p:cNvPicPr>
            <a:picLocks noGrp="1" noChangeAspect="1"/>
          </p:cNvPicPr>
          <p:nvPr>
            <p:ph idx="1"/>
          </p:nvPr>
        </p:nvPicPr>
        <p:blipFill rotWithShape="1">
          <a:blip r:embed="rId2"/>
          <a:srcRect l="7589" t="24011" r="38085" b="50118"/>
          <a:stretch/>
        </p:blipFill>
        <p:spPr>
          <a:xfrm>
            <a:off x="1579637" y="1740746"/>
            <a:ext cx="7442441" cy="2374054"/>
          </a:xfrm>
          <a:prstGeom prst="rect">
            <a:avLst/>
          </a:prstGeom>
        </p:spPr>
      </p:pic>
    </p:spTree>
    <p:extLst>
      <p:ext uri="{BB962C8B-B14F-4D97-AF65-F5344CB8AC3E}">
        <p14:creationId xmlns:p14="http://schemas.microsoft.com/office/powerpoint/2010/main" val="4018846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7500" t="10770" r="26667" b="29698"/>
          <a:stretch/>
        </p:blipFill>
        <p:spPr>
          <a:xfrm>
            <a:off x="1289943" y="1371599"/>
            <a:ext cx="7854057" cy="5525859"/>
          </a:xfrm>
          <a:prstGeom prst="rect">
            <a:avLst/>
          </a:prstGeom>
        </p:spPr>
      </p:pic>
    </p:spTree>
    <p:extLst>
      <p:ext uri="{BB962C8B-B14F-4D97-AF65-F5344CB8AC3E}">
        <p14:creationId xmlns:p14="http://schemas.microsoft.com/office/powerpoint/2010/main" val="3811939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917" t="26923" r="28750" b="12308"/>
          <a:stretch/>
        </p:blipFill>
        <p:spPr>
          <a:xfrm>
            <a:off x="1447800" y="1066800"/>
            <a:ext cx="7523544" cy="5715000"/>
          </a:xfrm>
          <a:prstGeom prst="rect">
            <a:avLst/>
          </a:prstGeom>
        </p:spPr>
      </p:pic>
    </p:spTree>
    <p:extLst>
      <p:ext uri="{BB962C8B-B14F-4D97-AF65-F5344CB8AC3E}">
        <p14:creationId xmlns:p14="http://schemas.microsoft.com/office/powerpoint/2010/main" val="1977305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366" t="3620" b="12053"/>
          <a:stretch/>
        </p:blipFill>
        <p:spPr>
          <a:xfrm>
            <a:off x="1219200" y="1371600"/>
            <a:ext cx="8077799" cy="4660377"/>
          </a:xfrm>
          <a:prstGeom prst="rect">
            <a:avLst/>
          </a:prstGeom>
        </p:spPr>
      </p:pic>
      <p:sp>
        <p:nvSpPr>
          <p:cNvPr id="5" name="TextBox 4"/>
          <p:cNvSpPr txBox="1"/>
          <p:nvPr/>
        </p:nvSpPr>
        <p:spPr>
          <a:xfrm>
            <a:off x="1371600" y="2895600"/>
            <a:ext cx="22860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Link to print copy of the fee form.</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p:nvPr/>
        </p:nvCxnSpPr>
        <p:spPr>
          <a:xfrm>
            <a:off x="2491483" y="3510523"/>
            <a:ext cx="1013717" cy="8328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 confirmation – Tier II Filed</a:t>
            </a:r>
            <a:endParaRPr lang="en-US"/>
          </a:p>
        </p:txBody>
      </p:sp>
      <p:pic>
        <p:nvPicPr>
          <p:cNvPr id="4" name="Content Placeholder 3"/>
          <p:cNvPicPr>
            <a:picLocks noGrp="1" noChangeAspect="1"/>
          </p:cNvPicPr>
          <p:nvPr>
            <p:ph idx="1"/>
          </p:nvPr>
        </p:nvPicPr>
        <p:blipFill>
          <a:blip r:embed="rId3"/>
          <a:stretch>
            <a:fillRect/>
          </a:stretch>
        </p:blipFill>
        <p:spPr>
          <a:xfrm>
            <a:off x="503238" y="1905001"/>
            <a:ext cx="9051925" cy="3948068"/>
          </a:xfrm>
          <a:prstGeom prst="rect">
            <a:avLst/>
          </a:prstGeom>
        </p:spPr>
      </p:pic>
      <p:sp>
        <p:nvSpPr>
          <p:cNvPr id="6" name="Oval 5"/>
          <p:cNvSpPr/>
          <p:nvPr/>
        </p:nvSpPr>
        <p:spPr>
          <a:xfrm>
            <a:off x="228600" y="2362200"/>
            <a:ext cx="2133600" cy="6096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7" name="TextBox 6"/>
          <p:cNvSpPr txBox="1"/>
          <p:nvPr/>
        </p:nvSpPr>
        <p:spPr>
          <a:xfrm>
            <a:off x="3352800" y="2362200"/>
            <a:ext cx="3352800" cy="338554"/>
          </a:xfrm>
          <a:prstGeom prst="rect">
            <a:avLst/>
          </a:prstGeom>
          <a:noFill/>
          <a:ln>
            <a:noFill/>
          </a:ln>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PDF copy of the Tier II Report.</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9" name="Straight Arrow Connector 8"/>
          <p:cNvCxnSpPr/>
          <p:nvPr/>
        </p:nvCxnSpPr>
        <p:spPr>
          <a:xfrm flipH="1">
            <a:off x="2438400" y="2543689"/>
            <a:ext cx="99060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110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185057"/>
            <a:ext cx="9052560" cy="1219200"/>
          </a:xfrm>
        </p:spPr>
        <p:txBody>
          <a:bodyPr/>
          <a:lstStyle/>
          <a:p>
            <a:r>
              <a:rPr lang="en-US" dirty="0" smtClean="0">
                <a:latin typeface="Agency FB" panose="020B0503020202020204" pitchFamily="34" charset="0"/>
              </a:rPr>
              <a:t>State Facility Representatives </a:t>
            </a:r>
            <a:endParaRPr lang="en-US" dirty="0">
              <a:latin typeface="Agency FB" panose="020B0503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70588477"/>
              </p:ext>
            </p:extLst>
          </p:nvPr>
        </p:nvGraphicFramePr>
        <p:xfrm>
          <a:off x="1485900" y="1371600"/>
          <a:ext cx="7086600" cy="37084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1854200">
                <a:tc gridSpan="2">
                  <a:txBody>
                    <a:bodyPr/>
                    <a:lstStyle/>
                    <a:p>
                      <a:pPr algn="ctr"/>
                      <a:endParaRPr lang="en-US" dirty="0"/>
                    </a:p>
                  </a:txBody>
                  <a:tcPr anchor="ctr"/>
                </a:tc>
                <a:tc hMerge="1">
                  <a:txBody>
                    <a:bodyPr/>
                    <a:lstStyle/>
                    <a:p>
                      <a:endParaRPr lang="en-US" dirty="0"/>
                    </a:p>
                  </a:txBody>
                  <a:tcPr/>
                </a:tc>
                <a:extLst>
                  <a:ext uri="{0D108BD9-81ED-4DB2-BD59-A6C34878D82A}">
                    <a16:rowId xmlns:a16="http://schemas.microsoft.com/office/drawing/2014/main" val="10000"/>
                  </a:ext>
                </a:extLst>
              </a:tr>
              <a:tr h="1854200">
                <a:tc>
                  <a: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Sam Brackett</a:t>
                      </a:r>
                    </a:p>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850-815-4323</a:t>
                      </a:r>
                    </a:p>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Sam.Brackett@em.myflorida.com</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9276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Call if your NAICS code begins with:  62, 22, 92, 81, 21, 72</a:t>
                      </a:r>
                    </a:p>
                    <a:p>
                      <a:endParaRPr lang="en-US" sz="1600" dirty="0" smtClean="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600" b="0" dirty="0" smtClean="0">
                          <a:solidFill>
                            <a:schemeClr val="tx1"/>
                          </a:solidFill>
                          <a:latin typeface="Arial" panose="020B0604020202020204" pitchFamily="34" charset="0"/>
                          <a:cs typeface="Arial" panose="020B0604020202020204" pitchFamily="34" charset="0"/>
                        </a:rPr>
                        <a:t>Wendy Reynolds</a:t>
                      </a:r>
                    </a:p>
                    <a:p>
                      <a:r>
                        <a:rPr lang="en-US" sz="1600" b="0" dirty="0" smtClean="0">
                          <a:solidFill>
                            <a:schemeClr val="tx1"/>
                          </a:solidFill>
                          <a:latin typeface="Arial" panose="020B0604020202020204" pitchFamily="34" charset="0"/>
                          <a:cs typeface="Arial" panose="020B0604020202020204" pitchFamily="34" charset="0"/>
                        </a:rPr>
                        <a:t>850-815-4317</a:t>
                      </a:r>
                    </a:p>
                    <a:p>
                      <a:r>
                        <a:rPr lang="en-US" sz="1400" b="0" dirty="0" smtClean="0">
                          <a:solidFill>
                            <a:schemeClr val="tx1"/>
                          </a:solidFill>
                          <a:latin typeface="Arial" panose="020B0604020202020204" pitchFamily="34" charset="0"/>
                          <a:cs typeface="Arial" panose="020B0604020202020204" pitchFamily="34" charset="0"/>
                          <a:hlinkClick r:id="rId4"/>
                        </a:rPr>
                        <a:t>Wendy.Reynolds@em.myflorida.com</a:t>
                      </a:r>
                      <a:endParaRPr lang="en-US" sz="1400" b="0" dirty="0" smtClean="0">
                        <a:solidFill>
                          <a:schemeClr val="tx1"/>
                        </a:solidFill>
                        <a:latin typeface="Arial" panose="020B0604020202020204" pitchFamily="34" charset="0"/>
                        <a:cs typeface="Arial" panose="020B0604020202020204" pitchFamily="34" charset="0"/>
                      </a:endParaRPr>
                    </a:p>
                    <a:p>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Call if your NAICS code begins with: </a:t>
                      </a:r>
                      <a:r>
                        <a:rPr lang="en-US" sz="1600" b="0" baseline="0" dirty="0" smtClean="0">
                          <a:solidFill>
                            <a:schemeClr val="tx1"/>
                          </a:solidFill>
                          <a:latin typeface="Arial" panose="020B0604020202020204" pitchFamily="34" charset="0"/>
                          <a:cs typeface="Arial" panose="020B0604020202020204" pitchFamily="34" charset="0"/>
                        </a:rPr>
                        <a:t>11, 31, 33, 44, 45, 52, 54, 55, 56, 61, 71</a:t>
                      </a:r>
                      <a:endParaRPr lang="en-US" sz="1600" b="0" dirty="0" smtClean="0">
                        <a:solidFill>
                          <a:schemeClr val="tx1"/>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1600200"/>
            <a:ext cx="2500183" cy="129549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57564985"/>
              </p:ext>
            </p:extLst>
          </p:nvPr>
        </p:nvGraphicFramePr>
        <p:xfrm>
          <a:off x="1462863" y="5080000"/>
          <a:ext cx="7095460" cy="1830572"/>
        </p:xfrm>
        <a:graphic>
          <a:graphicData uri="http://schemas.openxmlformats.org/drawingml/2006/table">
            <a:tbl>
              <a:tblPr firstRow="1" bandRow="1">
                <a:tableStyleId>{5C22544A-7EE6-4342-B048-85BDC9FD1C3A}</a:tableStyleId>
              </a:tblPr>
              <a:tblGrid>
                <a:gridCol w="3356992">
                  <a:extLst>
                    <a:ext uri="{9D8B030D-6E8A-4147-A177-3AD203B41FA5}">
                      <a16:colId xmlns:a16="http://schemas.microsoft.com/office/drawing/2014/main" val="1062451986"/>
                    </a:ext>
                  </a:extLst>
                </a:gridCol>
                <a:gridCol w="3738468">
                  <a:extLst>
                    <a:ext uri="{9D8B030D-6E8A-4147-A177-3AD203B41FA5}">
                      <a16:colId xmlns:a16="http://schemas.microsoft.com/office/drawing/2014/main" val="3560419175"/>
                    </a:ext>
                  </a:extLst>
                </a:gridCol>
              </a:tblGrid>
              <a:tr h="1830572">
                <a:tc>
                  <a: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Trisha Tidwell</a:t>
                      </a:r>
                    </a:p>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850-815-4322</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9276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Call if your NAICS code begins with: 23, 42, 51, 53, 48, 49</a:t>
                      </a:r>
                    </a:p>
                  </a:txBody>
                  <a:tcPr>
                    <a:solidFill>
                      <a:schemeClr val="accent1">
                        <a:lumMod val="40000"/>
                        <a:lumOff val="60000"/>
                      </a:schemeClr>
                    </a:solidFill>
                  </a:tcPr>
                </a:tc>
                <a:tc>
                  <a:txBody>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latin typeface="Agency FB" panose="020B0503020202020204" pitchFamily="34" charset="0"/>
                        </a:rPr>
                        <a:t>Your NAICS code</a:t>
                      </a:r>
                      <a:r>
                        <a:rPr lang="en-US" sz="3200" baseline="0" dirty="0" smtClean="0">
                          <a:solidFill>
                            <a:srgbClr val="FF0000"/>
                          </a:solidFill>
                          <a:latin typeface="Agency FB" panose="020B0503020202020204" pitchFamily="34" charset="0"/>
                        </a:rPr>
                        <a:t> can be found at: </a:t>
                      </a:r>
                    </a:p>
                    <a:p>
                      <a:pPr marL="0" marR="0" lvl="0" indent="0" algn="l" defTabSz="992764"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latin typeface="Arial" panose="020B0604020202020204" pitchFamily="34" charset="0"/>
                          <a:cs typeface="Arial" panose="020B0604020202020204" pitchFamily="34" charset="0"/>
                          <a:hlinkClick r:id="rId6"/>
                        </a:rPr>
                        <a:t>http://www.naics.com/search/</a:t>
                      </a:r>
                      <a:r>
                        <a:rPr lang="en-US" sz="1800" dirty="0" smtClean="0">
                          <a:solidFill>
                            <a:srgbClr val="FF0000"/>
                          </a:solidFill>
                          <a:latin typeface="Arial" panose="020B0604020202020204" pitchFamily="34" charset="0"/>
                          <a:cs typeface="Arial" panose="020B0604020202020204" pitchFamily="34" charset="0"/>
                        </a:rPr>
                        <a:t> </a:t>
                      </a:r>
                    </a:p>
                    <a:p>
                      <a:endParaRPr lang="en-US" dirty="0">
                        <a:latin typeface="Agency FB" panose="020B0503020202020204" pitchFamily="34" charset="0"/>
                      </a:endParaRPr>
                    </a:p>
                  </a:txBody>
                  <a:tcPr>
                    <a:solidFill>
                      <a:schemeClr val="accent1">
                        <a:lumMod val="20000"/>
                        <a:lumOff val="80000"/>
                      </a:schemeClr>
                    </a:solidFill>
                  </a:tcPr>
                </a:tc>
                <a:extLst>
                  <a:ext uri="{0D108BD9-81ED-4DB2-BD59-A6C34878D82A}">
                    <a16:rowId xmlns:a16="http://schemas.microsoft.com/office/drawing/2014/main" val="1685376964"/>
                  </a:ext>
                </a:extLst>
              </a:tr>
            </a:tbl>
          </a:graphicData>
        </a:graphic>
      </p:graphicFrame>
    </p:spTree>
    <p:extLst>
      <p:ext uri="{BB962C8B-B14F-4D97-AF65-F5344CB8AC3E}">
        <p14:creationId xmlns:p14="http://schemas.microsoft.com/office/powerpoint/2010/main" val="159223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7760" y="72561"/>
            <a:ext cx="7834312" cy="7170078"/>
          </a:xfrm>
          <a:prstGeom prst="rect">
            <a:avLst/>
          </a:prstGeom>
        </p:spPr>
      </p:pic>
      <p:grpSp>
        <p:nvGrpSpPr>
          <p:cNvPr id="14" name="Group 13"/>
          <p:cNvGrpSpPr/>
          <p:nvPr/>
        </p:nvGrpSpPr>
        <p:grpSpPr>
          <a:xfrm>
            <a:off x="4572000" y="1678589"/>
            <a:ext cx="2711963" cy="1198940"/>
            <a:chOff x="8757928" y="2382520"/>
            <a:chExt cx="2711963" cy="1198940"/>
          </a:xfrm>
        </p:grpSpPr>
        <p:sp>
          <p:nvSpPr>
            <p:cNvPr id="12" name="Oval Callout 11"/>
            <p:cNvSpPr/>
            <p:nvPr/>
          </p:nvSpPr>
          <p:spPr>
            <a:xfrm>
              <a:off x="8757928" y="2382520"/>
              <a:ext cx="2711963" cy="1198940"/>
            </a:xfrm>
            <a:prstGeom prst="wedgeEllipse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84014" y="2687320"/>
              <a:ext cx="2436886" cy="646331"/>
            </a:xfrm>
            <a:prstGeom prst="rect">
              <a:avLst/>
            </a:prstGeom>
            <a:noFill/>
          </p:spPr>
          <p:txBody>
            <a:bodyPr wrap="square" rtlCol="0">
              <a:spAutoFit/>
            </a:bodyPr>
            <a:lstStyle/>
            <a:p>
              <a:pPr algn="ctr"/>
              <a:r>
                <a:rPr lang="en-US" sz="1600" u="sng" dirty="0" smtClean="0">
                  <a:solidFill>
                    <a:srgbClr val="FF0000"/>
                  </a:solidFill>
                  <a:latin typeface="Arial" panose="020B0604020202020204" pitchFamily="34" charset="0"/>
                  <a:cs typeface="Arial" panose="020B0604020202020204" pitchFamily="34" charset="0"/>
                </a:rPr>
                <a:t>Admin fee paid by State of Florida</a:t>
              </a:r>
              <a:r>
                <a:rPr lang="en-US" u="sng" dirty="0" smtClean="0">
                  <a:solidFill>
                    <a:srgbClr val="FF0000"/>
                  </a:solidFill>
                </a:rPr>
                <a:t> </a:t>
              </a:r>
              <a:endParaRPr lang="en-US" u="sng" dirty="0">
                <a:solidFill>
                  <a:srgbClr val="FF0000"/>
                </a:solidFill>
              </a:endParaRPr>
            </a:p>
          </p:txBody>
        </p:sp>
      </p:grpSp>
      <p:sp>
        <p:nvSpPr>
          <p:cNvPr id="11" name="Oval 10"/>
          <p:cNvSpPr/>
          <p:nvPr/>
        </p:nvSpPr>
        <p:spPr>
          <a:xfrm>
            <a:off x="7283963" y="6370872"/>
            <a:ext cx="1844040" cy="65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p>
        </p:txBody>
      </p:sp>
      <p:sp>
        <p:nvSpPr>
          <p:cNvPr id="15" name="Oval 14"/>
          <p:cNvSpPr/>
          <p:nvPr/>
        </p:nvSpPr>
        <p:spPr>
          <a:xfrm>
            <a:off x="5876196" y="3962400"/>
            <a:ext cx="2895600" cy="1648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9276" tIns="49638" rIns="99276" bIns="49638"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Please Note</a:t>
            </a:r>
            <a:endParaRPr lang="en-US" b="1" dirty="0">
              <a:solidFill>
                <a:srgbClr val="FF0000"/>
              </a:solidFill>
            </a:endParaRPr>
          </a:p>
        </p:txBody>
      </p:sp>
      <p:sp>
        <p:nvSpPr>
          <p:cNvPr id="4" name="Content Placeholder 3"/>
          <p:cNvSpPr txBox="1">
            <a:spLocks noGrp="1"/>
          </p:cNvSpPr>
          <p:nvPr>
            <p:ph idx="1"/>
          </p:nvPr>
        </p:nvSpPr>
        <p:spPr>
          <a:xfrm>
            <a:off x="502920" y="2484363"/>
            <a:ext cx="9052560" cy="1577573"/>
          </a:xfrm>
          <a:prstGeom prst="rect">
            <a:avLst/>
          </a:prstGeom>
          <a:noFill/>
        </p:spPr>
        <p:txBody>
          <a:bodyPr wrap="square" rtlCol="0">
            <a:spAutoFit/>
          </a:bodyPr>
          <a:lstStyle/>
          <a:p>
            <a:pPr marL="0" indent="0" algn="ctr">
              <a:buNone/>
            </a:pPr>
            <a:r>
              <a:rPr lang="en-US" sz="4800" b="1" u="sng" dirty="0" smtClean="0">
                <a:solidFill>
                  <a:srgbClr val="FF0000"/>
                </a:solidFill>
                <a:latin typeface="Arial" panose="020B0604020202020204" pitchFamily="34" charset="0"/>
                <a:cs typeface="Arial" panose="020B0604020202020204" pitchFamily="34" charset="0"/>
              </a:rPr>
              <a:t>Do not create a new account if your company filed last year.</a:t>
            </a:r>
            <a:endParaRPr lang="en-US" sz="4800" b="1" u="sng"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0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500"/>
                                  </p:stCondLst>
                                  <p:childTnLst>
                                    <p:animClr clrSpc="rgb" dir="cw">
                                      <p:cBhvr override="childStyle">
                                        <p:cTn id="12" dur="250" autoRev="1" fill="remove"/>
                                        <p:tgtEl>
                                          <p:spTgt spid="2"/>
                                        </p:tgtEl>
                                        <p:attrNameLst>
                                          <p:attrName>style.color</p:attrName>
                                        </p:attrNameLst>
                                      </p:cBhvr>
                                      <p:to>
                                        <a:schemeClr val="bg1"/>
                                      </p:to>
                                    </p:animClr>
                                    <p:animClr clrSpc="rgb" dir="cw">
                                      <p:cBhvr>
                                        <p:cTn id="13" dur="250" autoRev="1" fill="remove"/>
                                        <p:tgtEl>
                                          <p:spTgt spid="2"/>
                                        </p:tgtEl>
                                        <p:attrNameLst>
                                          <p:attrName>fillcolor</p:attrName>
                                        </p:attrNameLst>
                                      </p:cBhvr>
                                      <p:to>
                                        <a:schemeClr val="bg1"/>
                                      </p:to>
                                    </p:animClr>
                                    <p:set>
                                      <p:cBhvr>
                                        <p:cTn id="14" dur="250" autoRev="1" fill="remove"/>
                                        <p:tgtEl>
                                          <p:spTgt spid="2"/>
                                        </p:tgtEl>
                                        <p:attrNameLst>
                                          <p:attrName>fill.type</p:attrName>
                                        </p:attrNameLst>
                                      </p:cBhvr>
                                      <p:to>
                                        <p:strVal val="solid"/>
                                      </p:to>
                                    </p:set>
                                    <p:set>
                                      <p:cBhvr>
                                        <p:cTn id="15" dur="250" autoRev="1" fill="remove"/>
                                        <p:tgtEl>
                                          <p:spTgt spid="2"/>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2" nodeType="afterEffect">
                                  <p:stCondLst>
                                    <p:cond delay="500"/>
                                  </p:stCondLst>
                                  <p:childTnLst>
                                    <p:animClr clrSpc="rgb" dir="cw">
                                      <p:cBhvr override="childStyle">
                                        <p:cTn id="18" dur="250" autoRev="1" fill="remove"/>
                                        <p:tgtEl>
                                          <p:spTgt spid="2"/>
                                        </p:tgtEl>
                                        <p:attrNameLst>
                                          <p:attrName>style.color</p:attrName>
                                        </p:attrNameLst>
                                      </p:cBhvr>
                                      <p:to>
                                        <a:schemeClr val="bg1"/>
                                      </p:to>
                                    </p:animClr>
                                    <p:animClr clrSpc="rgb" dir="cw">
                                      <p:cBhvr>
                                        <p:cTn id="19" dur="250" autoRev="1" fill="remove"/>
                                        <p:tgtEl>
                                          <p:spTgt spid="2"/>
                                        </p:tgtEl>
                                        <p:attrNameLst>
                                          <p:attrName>fillcolor</p:attrName>
                                        </p:attrNameLst>
                                      </p:cBhvr>
                                      <p:to>
                                        <a:schemeClr val="bg1"/>
                                      </p:to>
                                    </p:animClr>
                                    <p:set>
                                      <p:cBhvr>
                                        <p:cTn id="20" dur="250" autoRev="1" fill="remove"/>
                                        <p:tgtEl>
                                          <p:spTgt spid="2"/>
                                        </p:tgtEl>
                                        <p:attrNameLst>
                                          <p:attrName>fill.type</p:attrName>
                                        </p:attrNameLst>
                                      </p:cBhvr>
                                      <p:to>
                                        <p:strVal val="solid"/>
                                      </p:to>
                                    </p:set>
                                    <p:set>
                                      <p:cBhvr>
                                        <p:cTn id="21" dur="250" autoRev="1" fill="remove"/>
                                        <p:tgtEl>
                                          <p:spTgt spid="2"/>
                                        </p:tgtEl>
                                        <p:attrNameLst>
                                          <p:attrName>fill.on</p:attrName>
                                        </p:attrNameLst>
                                      </p:cBhvr>
                                      <p:to>
                                        <p:strVal val="true"/>
                                      </p:to>
                                    </p:set>
                                  </p:childTnLst>
                                </p:cTn>
                              </p:par>
                            </p:childTnLst>
                          </p:cTn>
                        </p:par>
                        <p:par>
                          <p:cTn id="22" fill="hold">
                            <p:stCondLst>
                              <p:cond delay="2500"/>
                            </p:stCondLst>
                            <p:childTnLst>
                              <p:par>
                                <p:cTn id="23" presetID="27" presetClass="emph" presetSubtype="0" fill="remove" grpId="3" nodeType="afterEffect">
                                  <p:stCondLst>
                                    <p:cond delay="250"/>
                                  </p:stCondLst>
                                  <p:childTnLst>
                                    <p:animClr clrSpc="rgb" dir="cw">
                                      <p:cBhvr override="childStyle">
                                        <p:cTn id="24" dur="250" autoRev="1" fill="remove"/>
                                        <p:tgtEl>
                                          <p:spTgt spid="2"/>
                                        </p:tgtEl>
                                        <p:attrNameLst>
                                          <p:attrName>style.color</p:attrName>
                                        </p:attrNameLst>
                                      </p:cBhvr>
                                      <p:to>
                                        <a:schemeClr val="bg1"/>
                                      </p:to>
                                    </p:animClr>
                                    <p:animClr clrSpc="rgb" dir="cw">
                                      <p:cBhvr>
                                        <p:cTn id="25" dur="250" autoRev="1" fill="remove"/>
                                        <p:tgtEl>
                                          <p:spTgt spid="2"/>
                                        </p:tgtEl>
                                        <p:attrNameLst>
                                          <p:attrName>fillcolor</p:attrName>
                                        </p:attrNameLst>
                                      </p:cBhvr>
                                      <p:to>
                                        <a:schemeClr val="bg1"/>
                                      </p:to>
                                    </p:animClr>
                                    <p:set>
                                      <p:cBhvr>
                                        <p:cTn id="26" dur="250" autoRev="1" fill="remove"/>
                                        <p:tgtEl>
                                          <p:spTgt spid="2"/>
                                        </p:tgtEl>
                                        <p:attrNameLst>
                                          <p:attrName>fill.type</p:attrName>
                                        </p:attrNameLst>
                                      </p:cBhvr>
                                      <p:to>
                                        <p:strVal val="solid"/>
                                      </p:to>
                                    </p:set>
                                    <p:set>
                                      <p:cBhvr>
                                        <p:cTn id="27" dur="250" autoRev="1" fill="remove"/>
                                        <p:tgtEl>
                                          <p:spTgt spid="2"/>
                                        </p:tgtEl>
                                        <p:attrNameLst>
                                          <p:attrName>fill.on</p:attrName>
                                        </p:attrNameLst>
                                      </p:cBhvr>
                                      <p:to>
                                        <p:strVal val="true"/>
                                      </p:to>
                                    </p:set>
                                  </p:childTnLst>
                                </p:cTn>
                              </p:par>
                            </p:childTnLst>
                          </p:cTn>
                        </p:par>
                        <p:par>
                          <p:cTn id="28" fill="hold">
                            <p:stCondLst>
                              <p:cond delay="3250"/>
                            </p:stCondLst>
                            <p:childTnLst>
                              <p:par>
                                <p:cTn id="29" presetID="27" presetClass="emph" presetSubtype="0" fill="remove" grpId="4" nodeType="afterEffect">
                                  <p:stCondLst>
                                    <p:cond delay="500"/>
                                  </p:stCondLst>
                                  <p:childTnLst>
                                    <p:animClr clrSpc="rgb" dir="cw">
                                      <p:cBhvr override="childStyle">
                                        <p:cTn id="30" dur="250" autoRev="1" fill="remove"/>
                                        <p:tgtEl>
                                          <p:spTgt spid="2"/>
                                        </p:tgtEl>
                                        <p:attrNameLst>
                                          <p:attrName>style.color</p:attrName>
                                        </p:attrNameLst>
                                      </p:cBhvr>
                                      <p:to>
                                        <a:schemeClr val="bg1"/>
                                      </p:to>
                                    </p:animClr>
                                    <p:animClr clrSpc="rgb" dir="cw">
                                      <p:cBhvr>
                                        <p:cTn id="31" dur="250" autoRev="1" fill="remove"/>
                                        <p:tgtEl>
                                          <p:spTgt spid="2"/>
                                        </p:tgtEl>
                                        <p:attrNameLst>
                                          <p:attrName>fillcolor</p:attrName>
                                        </p:attrNameLst>
                                      </p:cBhvr>
                                      <p:to>
                                        <a:schemeClr val="bg1"/>
                                      </p:to>
                                    </p:animClr>
                                    <p:set>
                                      <p:cBhvr>
                                        <p:cTn id="32" dur="250" autoRev="1" fill="remove"/>
                                        <p:tgtEl>
                                          <p:spTgt spid="2"/>
                                        </p:tgtEl>
                                        <p:attrNameLst>
                                          <p:attrName>fill.type</p:attrName>
                                        </p:attrNameLst>
                                      </p:cBhvr>
                                      <p:to>
                                        <p:strVal val="solid"/>
                                      </p:to>
                                    </p:set>
                                    <p:set>
                                      <p:cBhvr>
                                        <p:cTn id="33" dur="250" autoRev="1" fill="remove"/>
                                        <p:tgtEl>
                                          <p:spTgt spid="2"/>
                                        </p:tgtEl>
                                        <p:attrNameLst>
                                          <p:attrName>fill.on</p:attrName>
                                        </p:attrNameLst>
                                      </p:cBhvr>
                                      <p:to>
                                        <p:strVal val="true"/>
                                      </p:to>
                                    </p:set>
                                  </p:childTnLst>
                                </p:cTn>
                              </p:par>
                            </p:childTnLst>
                          </p:cTn>
                        </p:par>
                        <p:par>
                          <p:cTn id="34" fill="hold">
                            <p:stCondLst>
                              <p:cond delay="4250"/>
                            </p:stCondLst>
                            <p:childTnLst>
                              <p:par>
                                <p:cTn id="35" presetID="27" presetClass="emph" presetSubtype="0" fill="remove" grpId="5" nodeType="afterEffect">
                                  <p:stCondLst>
                                    <p:cond delay="500"/>
                                  </p:stCondLst>
                                  <p:childTnLst>
                                    <p:animClr clrSpc="rgb" dir="cw">
                                      <p:cBhvr override="childStyle">
                                        <p:cTn id="36" dur="250" autoRev="1" fill="remove"/>
                                        <p:tgtEl>
                                          <p:spTgt spid="2"/>
                                        </p:tgtEl>
                                        <p:attrNameLst>
                                          <p:attrName>style.color</p:attrName>
                                        </p:attrNameLst>
                                      </p:cBhvr>
                                      <p:to>
                                        <a:schemeClr val="bg1"/>
                                      </p:to>
                                    </p:animClr>
                                    <p:animClr clrSpc="rgb" dir="cw">
                                      <p:cBhvr>
                                        <p:cTn id="37" dur="250" autoRev="1" fill="remove"/>
                                        <p:tgtEl>
                                          <p:spTgt spid="2"/>
                                        </p:tgtEl>
                                        <p:attrNameLst>
                                          <p:attrName>fillcolor</p:attrName>
                                        </p:attrNameLst>
                                      </p:cBhvr>
                                      <p:to>
                                        <a:schemeClr val="bg1"/>
                                      </p:to>
                                    </p:animClr>
                                    <p:set>
                                      <p:cBhvr>
                                        <p:cTn id="38" dur="250" autoRev="1" fill="remove"/>
                                        <p:tgtEl>
                                          <p:spTgt spid="2"/>
                                        </p:tgtEl>
                                        <p:attrNameLst>
                                          <p:attrName>fill.type</p:attrName>
                                        </p:attrNameLst>
                                      </p:cBhvr>
                                      <p:to>
                                        <p:strVal val="solid"/>
                                      </p:to>
                                    </p:set>
                                    <p:set>
                                      <p:cBhvr>
                                        <p:cTn id="39"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685800"/>
            <a:ext cx="9527871" cy="4419600"/>
          </a:xfrm>
          <a:prstGeom prst="rect">
            <a:avLst/>
          </a:prstGeom>
          <a:noFill/>
          <a:ln w="9525">
            <a:solidFill>
              <a:schemeClr val="tx1"/>
            </a:solidFill>
            <a:miter lim="800000"/>
            <a:headEnd/>
            <a:tailEnd/>
          </a:ln>
        </p:spPr>
      </p:pic>
      <p:sp>
        <p:nvSpPr>
          <p:cNvPr id="5" name="TextBox 4"/>
          <p:cNvSpPr txBox="1"/>
          <p:nvPr/>
        </p:nvSpPr>
        <p:spPr>
          <a:xfrm>
            <a:off x="304800" y="5334000"/>
            <a:ext cx="9448800" cy="338554"/>
          </a:xfrm>
          <a:prstGeom prst="rect">
            <a:avLst/>
          </a:prstGeom>
          <a:noFill/>
        </p:spPr>
        <p:txBody>
          <a:bodyPr wrap="square" rtlCol="0">
            <a:spAutoFit/>
          </a:bodyPr>
          <a:lstStyle/>
          <a:p>
            <a:pPr algn="ctr"/>
            <a:r>
              <a:rPr lang="en-US" sz="1600" u="sng" dirty="0" smtClean="0">
                <a:solidFill>
                  <a:srgbClr val="FF0000"/>
                </a:solidFill>
                <a:latin typeface="Arial" panose="020B0604020202020204" pitchFamily="34" charset="0"/>
                <a:cs typeface="Arial" panose="020B0604020202020204" pitchFamily="34" charset="0"/>
              </a:rPr>
              <a:t>Fill out above information and a unique Access ID will be sent to the email provided.</a:t>
            </a:r>
            <a:endParaRPr lang="en-US" sz="1600" u="sng"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72" y="683200"/>
            <a:ext cx="8811855" cy="5948799"/>
          </a:xfrm>
          <a:prstGeom prst="rect">
            <a:avLst/>
          </a:prstGeom>
        </p:spPr>
      </p:pic>
      <p:sp>
        <p:nvSpPr>
          <p:cNvPr id="41" name="Oval 40"/>
          <p:cNvSpPr/>
          <p:nvPr/>
        </p:nvSpPr>
        <p:spPr>
          <a:xfrm>
            <a:off x="4358055" y="1995296"/>
            <a:ext cx="1529280" cy="576000"/>
          </a:xfrm>
          <a:prstGeom prst="ellipse">
            <a:avLst/>
          </a:prstGeom>
          <a:noFill/>
          <a:ln w="21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grpSp>
        <p:nvGrpSpPr>
          <p:cNvPr id="10" name="Group 9"/>
          <p:cNvGrpSpPr/>
          <p:nvPr/>
        </p:nvGrpSpPr>
        <p:grpSpPr>
          <a:xfrm>
            <a:off x="4114800" y="3505200"/>
            <a:ext cx="1425672" cy="542435"/>
            <a:chOff x="4114800" y="3505200"/>
            <a:chExt cx="1425672" cy="542435"/>
          </a:xfrm>
        </p:grpSpPr>
        <p:sp>
          <p:nvSpPr>
            <p:cNvPr id="44" name="TextBox 43"/>
            <p:cNvSpPr txBox="1"/>
            <p:nvPr/>
          </p:nvSpPr>
          <p:spPr>
            <a:xfrm>
              <a:off x="4114800" y="3505200"/>
              <a:ext cx="1425672"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Select 2017</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47" name="Straight Arrow Connector 46"/>
            <p:cNvCxnSpPr/>
            <p:nvPr/>
          </p:nvCxnSpPr>
          <p:spPr>
            <a:xfrm>
              <a:off x="4762500" y="3828886"/>
              <a:ext cx="266700" cy="2187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665545" y="4667609"/>
            <a:ext cx="1266693" cy="605806"/>
            <a:chOff x="3762507" y="4880594"/>
            <a:chExt cx="1266693" cy="605806"/>
          </a:xfrm>
        </p:grpSpPr>
        <p:sp>
          <p:nvSpPr>
            <p:cNvPr id="45" name="TextBox 44"/>
            <p:cNvSpPr txBox="1"/>
            <p:nvPr/>
          </p:nvSpPr>
          <p:spPr>
            <a:xfrm>
              <a:off x="3762507" y="5147846"/>
              <a:ext cx="1266693" cy="338554"/>
            </a:xfrm>
            <a:prstGeom prst="rect">
              <a:avLst/>
            </a:prstGeom>
            <a:noFill/>
          </p:spPr>
          <p:txBody>
            <a:bodyPr wrap="none" rtlCol="0">
              <a:spAutoFit/>
            </a:bodyPr>
            <a:lstStyle/>
            <a:p>
              <a:r>
                <a:rPr lang="en-US" sz="1600" u="sng" dirty="0" smtClean="0">
                  <a:solidFill>
                    <a:srgbClr val="FF0000"/>
                  </a:solidFill>
                  <a:latin typeface="Arial" panose="020B0604020202020204" pitchFamily="34" charset="0"/>
                  <a:cs typeface="Arial" panose="020B0604020202020204" pitchFamily="34" charset="0"/>
                </a:rPr>
                <a:t>Select 2018</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49" name="Straight Arrow Connector 48"/>
            <p:cNvCxnSpPr/>
            <p:nvPr/>
          </p:nvCxnSpPr>
          <p:spPr>
            <a:xfrm flipV="1">
              <a:off x="4572001" y="4880594"/>
              <a:ext cx="457199" cy="3010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Oval 54"/>
          <p:cNvSpPr/>
          <p:nvPr/>
        </p:nvSpPr>
        <p:spPr>
          <a:xfrm>
            <a:off x="4245375" y="5960660"/>
            <a:ext cx="1754640" cy="515520"/>
          </a:xfrm>
          <a:prstGeom prst="ellipse">
            <a:avLst/>
          </a:prstGeom>
          <a:noFill/>
          <a:ln w="21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6" name="Oval 5"/>
          <p:cNvSpPr/>
          <p:nvPr/>
        </p:nvSpPr>
        <p:spPr>
          <a:xfrm>
            <a:off x="2742651" y="1612424"/>
            <a:ext cx="976680" cy="4482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3" name="TextBox 2"/>
          <p:cNvSpPr txBox="1"/>
          <p:nvPr/>
        </p:nvSpPr>
        <p:spPr>
          <a:xfrm>
            <a:off x="5414805" y="1414046"/>
            <a:ext cx="3729195"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Florida filers don’t click on this tab.</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7" name="Straight Arrow Connector 6"/>
          <p:cNvCxnSpPr>
            <a:stCxn id="3" idx="1"/>
          </p:cNvCxnSpPr>
          <p:nvPr/>
        </p:nvCxnSpPr>
        <p:spPr>
          <a:xfrm flipH="1">
            <a:off x="3962400" y="1583323"/>
            <a:ext cx="1452405" cy="16305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0960" y="3442919"/>
            <a:ext cx="1754640" cy="515520"/>
          </a:xfrm>
          <a:prstGeom prst="ellipse">
            <a:avLst/>
          </a:prstGeom>
          <a:noFill/>
          <a:ln w="21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
        <p:nvSpPr>
          <p:cNvPr id="22" name="Oval 21"/>
          <p:cNvSpPr/>
          <p:nvPr/>
        </p:nvSpPr>
        <p:spPr>
          <a:xfrm>
            <a:off x="1066800" y="2054673"/>
            <a:ext cx="2209800" cy="590657"/>
          </a:xfrm>
          <a:prstGeom prst="ellipse">
            <a:avLst/>
          </a:prstGeom>
          <a:noFill/>
          <a:ln w="21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1C24"/>
              </a:solidFill>
            </a:endParaRPr>
          </a:p>
        </p:txBody>
      </p:sp>
    </p:spTree>
    <p:extLst>
      <p:ext uri="{BB962C8B-B14F-4D97-AF65-F5344CB8AC3E}">
        <p14:creationId xmlns:p14="http://schemas.microsoft.com/office/powerpoint/2010/main" val="337028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55" grpId="0" animBg="1"/>
      <p:bldP spid="6" grpId="0" animBg="1"/>
      <p:bldP spid="6" grpId="1" animBg="1"/>
      <p:bldP spid="3" grpId="0"/>
      <p:bldP spid="3" grpId="1"/>
      <p:bldP spid="14" grpId="0" animBg="1"/>
      <p:bldP spid="14"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65" t="6840" r="9142"/>
          <a:stretch/>
        </p:blipFill>
        <p:spPr>
          <a:xfrm>
            <a:off x="342906" y="1077546"/>
            <a:ext cx="9582133" cy="5475654"/>
          </a:xfrm>
          <a:prstGeom prst="rect">
            <a:avLst/>
          </a:prstGeom>
        </p:spPr>
      </p:pic>
      <p:sp>
        <p:nvSpPr>
          <p:cNvPr id="4" name="Title 1"/>
          <p:cNvSpPr>
            <a:spLocks noGrp="1"/>
          </p:cNvSpPr>
          <p:nvPr>
            <p:ph type="title"/>
          </p:nvPr>
        </p:nvSpPr>
        <p:spPr>
          <a:xfrm>
            <a:off x="838200" y="313762"/>
            <a:ext cx="8001000" cy="609601"/>
          </a:xfrm>
        </p:spPr>
        <p:txBody>
          <a:bodyPr>
            <a:normAutofit/>
          </a:bodyPr>
          <a:lstStyle/>
          <a:p>
            <a:r>
              <a:rPr lang="en-US" sz="2800" b="1" dirty="0" smtClean="0">
                <a:latin typeface="Agency FB" panose="020B0503020202020204" pitchFamily="34" charset="0"/>
              </a:rPr>
              <a:t>Tier II Filing Management</a:t>
            </a:r>
            <a:endParaRPr lang="en-US" sz="2800" b="1" dirty="0">
              <a:latin typeface="Agency FB" panose="020B0503020202020204" pitchFamily="34" charset="0"/>
            </a:endParaRPr>
          </a:p>
        </p:txBody>
      </p:sp>
      <p:sp>
        <p:nvSpPr>
          <p:cNvPr id="14" name="Oval 13"/>
          <p:cNvSpPr/>
          <p:nvPr/>
        </p:nvSpPr>
        <p:spPr>
          <a:xfrm rot="5400000">
            <a:off x="8470181" y="3034501"/>
            <a:ext cx="533400" cy="914400"/>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276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ED1C24"/>
              </a:solidFill>
              <a:effectLst/>
              <a:uLnTx/>
              <a:uFillTx/>
              <a:latin typeface="Calibri"/>
              <a:ea typeface="+mn-ea"/>
              <a:cs typeface="+mn-cs"/>
            </a:endParaRPr>
          </a:p>
        </p:txBody>
      </p:sp>
      <p:sp>
        <p:nvSpPr>
          <p:cNvPr id="9" name="Oval 8"/>
          <p:cNvSpPr/>
          <p:nvPr/>
        </p:nvSpPr>
        <p:spPr>
          <a:xfrm rot="5400000">
            <a:off x="6138462" y="2985220"/>
            <a:ext cx="371499" cy="1066024"/>
          </a:xfrm>
          <a:prstGeom prst="ellipse">
            <a:avLst/>
          </a:prstGeom>
          <a:noFill/>
          <a:ln w="30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276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ED1C24"/>
              </a:solidFill>
              <a:effectLst/>
              <a:uLnTx/>
              <a:uFillTx/>
              <a:latin typeface="Calibri"/>
              <a:ea typeface="+mn-ea"/>
              <a:cs typeface="+mn-cs"/>
            </a:endParaRPr>
          </a:p>
        </p:txBody>
      </p:sp>
      <p:sp>
        <p:nvSpPr>
          <p:cNvPr id="10" name="TextBox 9"/>
          <p:cNvSpPr txBox="1"/>
          <p:nvPr/>
        </p:nvSpPr>
        <p:spPr>
          <a:xfrm>
            <a:off x="4436422" y="4563037"/>
            <a:ext cx="3429000" cy="830997"/>
          </a:xfrm>
          <a:prstGeom prst="rect">
            <a:avLst/>
          </a:prstGeom>
          <a:solidFill>
            <a:schemeClr val="bg1"/>
          </a:solidFill>
        </p:spPr>
        <p:txBody>
          <a:bodyPr wrap="square" rtlCol="0">
            <a:spAutoFit/>
          </a:bodyPr>
          <a:lstStyle/>
          <a:p>
            <a:pPr marL="0" marR="0" lvl="0" indent="0" algn="l" defTabSz="992764"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Use these icons to edit or</a:t>
            </a:r>
            <a:r>
              <a:rPr kumimoji="0" lang="en-US" sz="1600" b="0" i="0" u="sng"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delete a facility, add a new chemical, or add a new contact.</a:t>
            </a:r>
            <a:endParaRPr kumimoji="0" lang="en-US" sz="16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2" name="Picture 11"/>
          <p:cNvPicPr/>
          <p:nvPr/>
        </p:nvPicPr>
        <p:blipFill rotWithShape="1">
          <a:blip r:embed="rId4"/>
          <a:srcRect l="56029" t="50979" r="34773" b="44445"/>
          <a:stretch/>
        </p:blipFill>
        <p:spPr>
          <a:xfrm>
            <a:off x="2514600" y="4202992"/>
            <a:ext cx="1667624" cy="680989"/>
          </a:xfrm>
          <a:prstGeom prst="rect">
            <a:avLst/>
          </a:prstGeom>
          <a:ln w="28575">
            <a:solidFill>
              <a:srgbClr val="FF0000"/>
            </a:solidFill>
          </a:ln>
        </p:spPr>
      </p:pic>
      <p:cxnSp>
        <p:nvCxnSpPr>
          <p:cNvPr id="13" name="Straight Arrow Connector 12"/>
          <p:cNvCxnSpPr>
            <a:stCxn id="9" idx="5"/>
          </p:cNvCxnSpPr>
          <p:nvPr/>
        </p:nvCxnSpPr>
        <p:spPr>
          <a:xfrm flipH="1">
            <a:off x="4266426" y="3649577"/>
            <a:ext cx="1680890" cy="44490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3294374" y="2798199"/>
            <a:ext cx="2010240" cy="338554"/>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Verify facility info</a:t>
            </a:r>
            <a:endParaRPr lang="en-US" sz="1600" dirty="0">
              <a:solidFill>
                <a:srgbClr val="FF0000"/>
              </a:solidFill>
              <a:latin typeface="Arial" panose="020B0604020202020204" pitchFamily="34" charset="0"/>
              <a:cs typeface="Arial" panose="020B0604020202020204" pitchFamily="34" charset="0"/>
            </a:endParaRPr>
          </a:p>
        </p:txBody>
      </p:sp>
      <p:cxnSp>
        <p:nvCxnSpPr>
          <p:cNvPr id="21" name="Straight Arrow Connector 20"/>
          <p:cNvCxnSpPr/>
          <p:nvPr/>
        </p:nvCxnSpPr>
        <p:spPr>
          <a:xfrm flipH="1">
            <a:off x="2638530" y="3067675"/>
            <a:ext cx="656700" cy="3785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05800" y="4575922"/>
            <a:ext cx="1371600" cy="584775"/>
          </a:xfrm>
          <a:prstGeom prst="rect">
            <a:avLst/>
          </a:prstGeom>
          <a:noFill/>
        </p:spPr>
        <p:txBody>
          <a:bodyPr wrap="square" rtlCol="0">
            <a:spAutoFit/>
          </a:bodyPr>
          <a:lstStyle/>
          <a:p>
            <a:r>
              <a:rPr lang="en-US" sz="1600" u="sng" dirty="0" smtClean="0">
                <a:solidFill>
                  <a:srgbClr val="FF0000"/>
                </a:solidFill>
                <a:latin typeface="Arial" panose="020B0604020202020204" pitchFamily="34" charset="0"/>
                <a:cs typeface="Arial" panose="020B0604020202020204" pitchFamily="34" charset="0"/>
              </a:rPr>
              <a:t>Current filing status.</a:t>
            </a:r>
            <a:endParaRPr lang="en-US" sz="1600" u="sng" dirty="0">
              <a:solidFill>
                <a:srgbClr val="FF0000"/>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H="1" flipV="1">
            <a:off x="8736881" y="3912584"/>
            <a:ext cx="336717" cy="6309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8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9"/>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4"/>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9" grpId="1" animBg="1"/>
      <p:bldP spid="10" grpId="0" animBg="1"/>
      <p:bldP spid="10" grpId="1" animBg="1"/>
      <p:bldP spid="20" grpId="0"/>
      <p:bldP spid="24" grpId="0"/>
      <p:bldP spid="2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8182"/>
          <a:stretch/>
        </p:blipFill>
        <p:spPr>
          <a:xfrm>
            <a:off x="457200" y="762000"/>
            <a:ext cx="9074228" cy="5334000"/>
          </a:xfrm>
          <a:prstGeom prst="rect">
            <a:avLst/>
          </a:prstGeom>
        </p:spPr>
      </p:pic>
      <p:sp>
        <p:nvSpPr>
          <p:cNvPr id="2" name="Title 1"/>
          <p:cNvSpPr>
            <a:spLocks noGrp="1"/>
          </p:cNvSpPr>
          <p:nvPr>
            <p:ph type="title"/>
          </p:nvPr>
        </p:nvSpPr>
        <p:spPr>
          <a:xfrm>
            <a:off x="1028700" y="17715"/>
            <a:ext cx="8001000" cy="609601"/>
          </a:xfrm>
        </p:spPr>
        <p:txBody>
          <a:bodyPr>
            <a:normAutofit/>
          </a:bodyPr>
          <a:lstStyle/>
          <a:p>
            <a:r>
              <a:rPr lang="en-US" sz="2800" b="1" dirty="0" smtClean="0">
                <a:latin typeface="Agency FB" panose="020B0503020202020204" pitchFamily="34" charset="0"/>
              </a:rPr>
              <a:t>Confirm Facility Information</a:t>
            </a:r>
            <a:endParaRPr lang="en-US" sz="2800" b="1" dirty="0">
              <a:latin typeface="Agency FB" panose="020B0503020202020204" pitchFamily="34" charset="0"/>
            </a:endParaRPr>
          </a:p>
        </p:txBody>
      </p:sp>
      <p:grpSp>
        <p:nvGrpSpPr>
          <p:cNvPr id="7" name="Group 6"/>
          <p:cNvGrpSpPr/>
          <p:nvPr/>
        </p:nvGrpSpPr>
        <p:grpSpPr>
          <a:xfrm>
            <a:off x="4419600" y="3352800"/>
            <a:ext cx="4724400" cy="1323439"/>
            <a:chOff x="4419600" y="3776668"/>
            <a:chExt cx="4724400" cy="1323439"/>
          </a:xfrm>
        </p:grpSpPr>
        <p:sp>
          <p:nvSpPr>
            <p:cNvPr id="3" name="Rectangle 2"/>
            <p:cNvSpPr/>
            <p:nvPr/>
          </p:nvSpPr>
          <p:spPr>
            <a:xfrm>
              <a:off x="5486400" y="3776668"/>
              <a:ext cx="3657600" cy="1323439"/>
            </a:xfrm>
            <a:prstGeom prst="rect">
              <a:avLst/>
            </a:prstGeom>
          </p:spPr>
          <p:txBody>
            <a:bodyPr wrap="square">
              <a:spAutoFit/>
            </a:bodyPr>
            <a:lstStyle/>
            <a:p>
              <a:pPr lvl="0"/>
              <a:r>
                <a:rPr lang="en-US" sz="1600" u="sng" dirty="0" smtClean="0">
                  <a:solidFill>
                    <a:srgbClr val="FF0000"/>
                  </a:solidFill>
                  <a:latin typeface="Arial" panose="020B0604020202020204" pitchFamily="34" charset="0"/>
                  <a:cs typeface="Arial" panose="020B0604020202020204" pitchFamily="34" charset="0"/>
                </a:rPr>
                <a:t>Add </a:t>
              </a:r>
              <a:r>
                <a:rPr lang="en-US" sz="1600" u="sng" dirty="0">
                  <a:solidFill>
                    <a:srgbClr val="FF0000"/>
                  </a:solidFill>
                  <a:latin typeface="Arial" panose="020B0604020202020204" pitchFamily="34" charset="0"/>
                  <a:cs typeface="Arial" panose="020B0604020202020204" pitchFamily="34" charset="0"/>
                </a:rPr>
                <a:t>to notes if </a:t>
              </a:r>
              <a:r>
                <a:rPr lang="en-US" sz="1600" u="sng" dirty="0" smtClean="0">
                  <a:solidFill>
                    <a:srgbClr val="FF0000"/>
                  </a:solidFill>
                  <a:latin typeface="Arial" panose="020B0604020202020204" pitchFamily="34" charset="0"/>
                  <a:cs typeface="Arial" panose="020B0604020202020204" pitchFamily="34" charset="0"/>
                </a:rPr>
                <a:t>facility</a:t>
              </a:r>
              <a:r>
                <a:rPr lang="en-US" sz="1600" dirty="0" smtClean="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a:p>
              <a:pPr marL="457200" lvl="0" indent="-457200">
                <a:buFontTx/>
                <a:buAutoNum type="arabicPeriod"/>
              </a:pPr>
              <a:r>
                <a:rPr lang="en-US" sz="1600" dirty="0">
                  <a:solidFill>
                    <a:srgbClr val="FF0000"/>
                  </a:solidFill>
                  <a:latin typeface="Arial" panose="020B0604020202020204" pitchFamily="34" charset="0"/>
                  <a:cs typeface="Arial" panose="020B0604020202020204" pitchFamily="34" charset="0"/>
                </a:rPr>
                <a:t>Has been sold</a:t>
              </a:r>
            </a:p>
            <a:p>
              <a:pPr marL="457200" lvl="0" indent="-457200">
                <a:buFontTx/>
                <a:buAutoNum type="arabicPeriod"/>
              </a:pPr>
              <a:r>
                <a:rPr lang="en-US" sz="1600" dirty="0">
                  <a:solidFill>
                    <a:srgbClr val="FF0000"/>
                  </a:solidFill>
                  <a:latin typeface="Arial" panose="020B0604020202020204" pitchFamily="34" charset="0"/>
                  <a:cs typeface="Arial" panose="020B0604020202020204" pitchFamily="34" charset="0"/>
                </a:rPr>
                <a:t>Changed Name</a:t>
              </a:r>
            </a:p>
            <a:p>
              <a:pPr marL="457200" lvl="0" indent="-457200">
                <a:buFontTx/>
                <a:buAutoNum type="arabicPeriod"/>
              </a:pPr>
              <a:r>
                <a:rPr lang="en-US" sz="1600" dirty="0">
                  <a:solidFill>
                    <a:srgbClr val="FF0000"/>
                  </a:solidFill>
                  <a:latin typeface="Arial" panose="020B0604020202020204" pitchFamily="34" charset="0"/>
                  <a:cs typeface="Arial" panose="020B0604020202020204" pitchFamily="34" charset="0"/>
                </a:rPr>
                <a:t>Chemicals were removed</a:t>
              </a:r>
            </a:p>
            <a:p>
              <a:pPr marL="457200" lvl="0" indent="-457200">
                <a:buFontTx/>
                <a:buAutoNum type="arabicPeriod"/>
              </a:pPr>
              <a:r>
                <a:rPr lang="en-US" sz="1600" dirty="0">
                  <a:solidFill>
                    <a:srgbClr val="FF0000"/>
                  </a:solidFill>
                  <a:latin typeface="Arial" panose="020B0604020202020204" pitchFamily="34" charset="0"/>
                  <a:cs typeface="Arial" panose="020B0604020202020204" pitchFamily="34" charset="0"/>
                </a:rPr>
                <a:t>No longer operational.</a:t>
              </a:r>
            </a:p>
          </p:txBody>
        </p:sp>
        <p:cxnSp>
          <p:nvCxnSpPr>
            <p:cNvPr id="5" name="Straight Arrow Connector 4"/>
            <p:cNvCxnSpPr/>
            <p:nvPr/>
          </p:nvCxnSpPr>
          <p:spPr>
            <a:xfrm flipH="1">
              <a:off x="4419600" y="4495800"/>
              <a:ext cx="1066800" cy="381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5b6c147-ef76-4a96-8e99-c47a86f2ca05">DJ2Q4QMTSXDE-1114551863-95</_dlc_DocId>
    <_dlc_DocIdUrl xmlns="c5b6c147-ef76-4a96-8e99-c47a86f2ca05">
      <Url>https://portal.floridadisaster.org/SERC/_layouts/15/DocIdRedir.aspx?ID=DJ2Q4QMTSXDE-1114551863-95</Url>
      <Description>DJ2Q4QMTSXDE-1114551863-95</Description>
    </_dlc_DocIdUrl>
    <Date_x0020_of_x0020_Approval xmlns="bb7998f7-1604-457d-9de5-dd8d96c176c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0C69EA5A83CCC4AAC1B4F8B01162151" ma:contentTypeVersion="16" ma:contentTypeDescription="Create a new document." ma:contentTypeScope="" ma:versionID="1627e8dc240819bd9f7fe5a4cc3bad87">
  <xsd:schema xmlns:xsd="http://www.w3.org/2001/XMLSchema" xmlns:xs="http://www.w3.org/2001/XMLSchema" xmlns:p="http://schemas.microsoft.com/office/2006/metadata/properties" xmlns:ns2="c5b6c147-ef76-4a96-8e99-c47a86f2ca05" xmlns:ns3="bb7998f7-1604-457d-9de5-dd8d96c176c7" xmlns:ns4="61585aa3-80d1-413f-acb0-ffcfa691abec" targetNamespace="http://schemas.microsoft.com/office/2006/metadata/properties" ma:root="true" ma:fieldsID="f204124d9809a113e74ebeb42c4d42ec" ns2:_="" ns3:_="" ns4:_="">
    <xsd:import namespace="c5b6c147-ef76-4a96-8e99-c47a86f2ca05"/>
    <xsd:import namespace="bb7998f7-1604-457d-9de5-dd8d96c176c7"/>
    <xsd:import namespace="61585aa3-80d1-413f-acb0-ffcfa691abec"/>
    <xsd:element name="properties">
      <xsd:complexType>
        <xsd:sequence>
          <xsd:element name="documentManagement">
            <xsd:complexType>
              <xsd:all>
                <xsd:element ref="ns2:_dlc_DocId" minOccurs="0"/>
                <xsd:element ref="ns2:_dlc_DocIdUrl" minOccurs="0"/>
                <xsd:element ref="ns2:_dlc_DocIdPersistId" minOccurs="0"/>
                <xsd:element ref="ns3:Date_x0020_of_x0020_Approva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6c147-ef76-4a96-8e99-c47a86f2ca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7998f7-1604-457d-9de5-dd8d96c176c7" elementFormDefault="qualified">
    <xsd:import namespace="http://schemas.microsoft.com/office/2006/documentManagement/types"/>
    <xsd:import namespace="http://schemas.microsoft.com/office/infopath/2007/PartnerControls"/>
    <xsd:element name="Date_x0020_of_x0020_Approval" ma:index="11" nillable="true" ma:displayName="Date of Approval" ma:format="DateOnly" ma:internalName="Date_x0020_of_x0020_Approval">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585aa3-80d1-413f-acb0-ffcfa691ab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687DE-8BB9-452E-B861-CB22883F06FB}"/>
</file>

<file path=customXml/itemProps2.xml><?xml version="1.0" encoding="utf-8"?>
<ds:datastoreItem xmlns:ds="http://schemas.openxmlformats.org/officeDocument/2006/customXml" ds:itemID="{0BDA766E-76FA-459E-89F1-D131298BF435}"/>
</file>

<file path=customXml/itemProps3.xml><?xml version="1.0" encoding="utf-8"?>
<ds:datastoreItem xmlns:ds="http://schemas.openxmlformats.org/officeDocument/2006/customXml" ds:itemID="{331FC605-047D-4038-981B-998E4F4FF7BD}"/>
</file>

<file path=customXml/itemProps4.xml><?xml version="1.0" encoding="utf-8"?>
<ds:datastoreItem xmlns:ds="http://schemas.openxmlformats.org/officeDocument/2006/customXml" ds:itemID="{D71BE5EE-ABB0-44D7-B937-DD74BA9C53A0}"/>
</file>

<file path=docProps/app.xml><?xml version="1.0" encoding="utf-8"?>
<Properties xmlns="http://schemas.openxmlformats.org/officeDocument/2006/extended-properties" xmlns:vt="http://schemas.openxmlformats.org/officeDocument/2006/docPropsVTypes">
  <Template>Wisp</Template>
  <TotalTime>4953</TotalTime>
  <Words>1267</Words>
  <Application>Microsoft Office PowerPoint</Application>
  <PresentationFormat>Custom</PresentationFormat>
  <Paragraphs>196</Paragraphs>
  <Slides>38</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Agency FB</vt:lpstr>
      <vt:lpstr>Arial</vt:lpstr>
      <vt:lpstr>Calibri</vt:lpstr>
      <vt:lpstr>Office Theme</vt:lpstr>
      <vt:lpstr>PowerPoint Presentation</vt:lpstr>
      <vt:lpstr>PowerPoint Presentation</vt:lpstr>
      <vt:lpstr>PowerPoint Presentation</vt:lpstr>
      <vt:lpstr>PowerPoint Presentation</vt:lpstr>
      <vt:lpstr>Please Note</vt:lpstr>
      <vt:lpstr>PowerPoint Presentation</vt:lpstr>
      <vt:lpstr>PowerPoint Presentation</vt:lpstr>
      <vt:lpstr>Tier II Filing Management</vt:lpstr>
      <vt:lpstr>Confirm Facility Information</vt:lpstr>
      <vt:lpstr>Confirm Facility Information (cont’d.)</vt:lpstr>
      <vt:lpstr>Confirm Facility Information (cont’d.)</vt:lpstr>
      <vt:lpstr>Confirm Facility Information (cont’d.)</vt:lpstr>
      <vt:lpstr>Confirm Facility Information (cont’d.)</vt:lpstr>
      <vt:lpstr>Confirm Facility Information (cont’d.)</vt:lpstr>
      <vt:lpstr>Confirm 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Validate Record</vt:lpstr>
      <vt:lpstr>Validate Record (cont’d.)</vt:lpstr>
      <vt:lpstr>Validate Record (cont’d.)</vt:lpstr>
      <vt:lpstr>Validate Record (cont’d.)</vt:lpstr>
      <vt:lpstr>Consolidated Annual Registration Form</vt:lpstr>
      <vt:lpstr>Fee Calculation and Payment</vt:lpstr>
      <vt:lpstr>Other Fee Questions</vt:lpstr>
      <vt:lpstr>PowerPoint Presentation</vt:lpstr>
      <vt:lpstr>PowerPoint Presentation</vt:lpstr>
      <vt:lpstr>PowerPoint Presentation</vt:lpstr>
      <vt:lpstr>Email confirmation – Tier II Filed</vt:lpstr>
      <vt:lpstr>State Facility Representatives </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Reynolds, Wendy</cp:lastModifiedBy>
  <cp:revision>246</cp:revision>
  <cp:lastPrinted>2017-01-09T17:52:56Z</cp:lastPrinted>
  <dcterms:created xsi:type="dcterms:W3CDTF">2014-01-03T17:05:43Z</dcterms:created>
  <dcterms:modified xsi:type="dcterms:W3CDTF">2018-12-03T20:03:37Z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0x010100D0C69EA5A83CCC4AAC1B4F8B01162151</vt:lpwstr>
  </property>
  <property fmtid="{D5CDD505-2E9C-101B-9397-08002B2CF9AE}" pid="3" name="_dlc_DocIdItemGuid">
    <vt:lpwstr>c1fb004f-b808-428a-972f-2948c0c8b31f</vt:lpwstr>
  </property>
</Properties>
</file>